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gif" ContentType="image/gi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3"/>
    <p:sldId id="257" r:id="rId4"/>
    <p:sldId id="280" r:id="rId5"/>
    <p:sldId id="258" r:id="rId6"/>
    <p:sldId id="277" r:id="rId7"/>
    <p:sldId id="294" r:id="rId8"/>
    <p:sldId id="275" r:id="rId9"/>
    <p:sldId id="276" r:id="rId10"/>
    <p:sldId id="278" r:id="rId11"/>
    <p:sldId id="279" r:id="rId12"/>
    <p:sldId id="281" r:id="rId13"/>
    <p:sldId id="318" r:id="rId14"/>
    <p:sldId id="310" r:id="rId15"/>
    <p:sldId id="311" r:id="rId16"/>
    <p:sldId id="312" r:id="rId17"/>
    <p:sldId id="313" r:id="rId18"/>
    <p:sldId id="314" r:id="rId19"/>
    <p:sldId id="316" r:id="rId20"/>
    <p:sldId id="317" r:id="rId21"/>
    <p:sldId id="319" r:id="rId22"/>
    <p:sldId id="320" r:id="rId23"/>
    <p:sldId id="272" r:id="rId24"/>
  </p:sldIdLst>
  <p:sldSz cx="12192000" cy="6858000"/>
  <p:notesSz cx="6797675" cy="992632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2" d="100"/>
          <a:sy n="102" d="100"/>
        </p:scale>
        <p:origin x="90"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43.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748" cy="540650"/>
          </a:xfrm>
          <a:prstGeom prst="rect">
            <a:avLst/>
          </a:prstGeom>
        </p:spPr>
        <p:txBody>
          <a:bodyPr vert="horz" lIns="91440" tIns="45720" rIns="91440" bIns="45720" rtlCol="0"/>
          <a:lstStyle>
            <a:lvl1pPr algn="l">
              <a:defRPr sz="1180"/>
            </a:lvl1pPr>
          </a:lstStyle>
          <a:p>
            <a:endParaRPr lang="zh-CN" altLang="en-US"/>
          </a:p>
        </p:txBody>
      </p:sp>
      <p:sp>
        <p:nvSpPr>
          <p:cNvPr id="3" name="日期占位符 2"/>
          <p:cNvSpPr>
            <a:spLocks noGrp="1"/>
          </p:cNvSpPr>
          <p:nvPr>
            <p:ph type="dt" sz="quarter" idx="1"/>
          </p:nvPr>
        </p:nvSpPr>
        <p:spPr>
          <a:xfrm>
            <a:off x="3816573" y="0"/>
            <a:ext cx="2919748" cy="540650"/>
          </a:xfrm>
          <a:prstGeom prst="rect">
            <a:avLst/>
          </a:prstGeom>
        </p:spPr>
        <p:txBody>
          <a:bodyPr vert="horz" lIns="91440" tIns="45720" rIns="91440" bIns="45720" rtlCol="0"/>
          <a:lstStyle>
            <a:lvl1pPr algn="r">
              <a:defRPr sz="118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234923"/>
            <a:ext cx="2919748" cy="540649"/>
          </a:xfrm>
          <a:prstGeom prst="rect">
            <a:avLst/>
          </a:prstGeom>
        </p:spPr>
        <p:txBody>
          <a:bodyPr vert="horz" lIns="91440" tIns="45720" rIns="91440" bIns="45720" rtlCol="0" anchor="b"/>
          <a:lstStyle>
            <a:lvl1pPr algn="l">
              <a:defRPr sz="1180"/>
            </a:lvl1pPr>
          </a:lstStyle>
          <a:p>
            <a:endParaRPr lang="zh-CN" altLang="en-US"/>
          </a:p>
        </p:txBody>
      </p:sp>
      <p:sp>
        <p:nvSpPr>
          <p:cNvPr id="5" name="灯片编号占位符 4"/>
          <p:cNvSpPr>
            <a:spLocks noGrp="1"/>
          </p:cNvSpPr>
          <p:nvPr>
            <p:ph type="sldNum" sz="quarter" idx="3"/>
          </p:nvPr>
        </p:nvSpPr>
        <p:spPr>
          <a:xfrm>
            <a:off x="3816573" y="10234923"/>
            <a:ext cx="2919748" cy="540649"/>
          </a:xfrm>
          <a:prstGeom prst="rect">
            <a:avLst/>
          </a:prstGeom>
        </p:spPr>
        <p:txBody>
          <a:bodyPr vert="horz" lIns="91440" tIns="45720" rIns="91440" bIns="45720" rtlCol="0" anchor="b"/>
          <a:lstStyle>
            <a:lvl1pPr algn="r">
              <a:defRPr sz="118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748" cy="54065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16573" y="0"/>
            <a:ext cx="2919748" cy="540650"/>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6269" y="1346946"/>
            <a:ext cx="6465343" cy="363675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3788" y="5185744"/>
            <a:ext cx="5390305" cy="4242881"/>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234923"/>
            <a:ext cx="2919748" cy="540649"/>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6573" y="10234923"/>
            <a:ext cx="2919748" cy="540649"/>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E7C0C5-A2FA-44A2-A0F1-A2F2EC198C0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B68CEB-9749-4B76-8034-81C8E182ACB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E7C0C5-A2FA-44A2-A0F1-A2F2EC198C0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B68CEB-9749-4B76-8034-81C8E182ACB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1.GIF"/><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1.GIF"/><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3.xml"/><Relationship Id="rId2" Type="http://schemas.openxmlformats.org/officeDocument/2006/relationships/image" Target="../media/image1.GIF"/><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5.xml"/><Relationship Id="rId3" Type="http://schemas.openxmlformats.org/officeDocument/2006/relationships/image" Target="../media/image1.GIF"/><Relationship Id="rId2" Type="http://schemas.openxmlformats.org/officeDocument/2006/relationships/image" Target="../media/image14.png"/><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7.xml"/><Relationship Id="rId3" Type="http://schemas.openxmlformats.org/officeDocument/2006/relationships/image" Target="../media/image1.GIF"/><Relationship Id="rId2" Type="http://schemas.openxmlformats.org/officeDocument/2006/relationships/image" Target="../media/image15.png"/><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9.xml"/><Relationship Id="rId3" Type="http://schemas.openxmlformats.org/officeDocument/2006/relationships/image" Target="../media/image1.GIF"/><Relationship Id="rId2" Type="http://schemas.openxmlformats.org/officeDocument/2006/relationships/image" Target="../media/image16.png"/><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1.xml"/><Relationship Id="rId3" Type="http://schemas.openxmlformats.org/officeDocument/2006/relationships/image" Target="../media/image1.GIF"/><Relationship Id="rId2" Type="http://schemas.openxmlformats.org/officeDocument/2006/relationships/image" Target="../media/image16.png"/><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1.GIF"/><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5.xml"/><Relationship Id="rId3" Type="http://schemas.openxmlformats.org/officeDocument/2006/relationships/image" Target="../media/image1.GIF"/><Relationship Id="rId2" Type="http://schemas.openxmlformats.org/officeDocument/2006/relationships/image" Target="../media/image18.png"/><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image" Target="../media/image20.png"/><Relationship Id="rId4" Type="http://schemas.openxmlformats.org/officeDocument/2006/relationships/tags" Target="../tags/tag37.xml"/><Relationship Id="rId3" Type="http://schemas.openxmlformats.org/officeDocument/2006/relationships/image" Target="../media/image1.GIF"/><Relationship Id="rId2" Type="http://schemas.openxmlformats.org/officeDocument/2006/relationships/image" Target="../media/image19.png"/><Relationship Id="rId1" Type="http://schemas.openxmlformats.org/officeDocument/2006/relationships/tags" Target="../tags/tag36.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image" Target="../media/image21.png"/><Relationship Id="rId2" Type="http://schemas.openxmlformats.org/officeDocument/2006/relationships/tags" Target="../tags/tag40.xml"/><Relationship Id="rId1" Type="http://schemas.openxmlformats.org/officeDocument/2006/relationships/image" Target="../media/image1.GI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GIF"/></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4.wmf"/><Relationship Id="rId3" Type="http://schemas.openxmlformats.org/officeDocument/2006/relationships/oleObject" Target="../embeddings/oleObject1.bin"/><Relationship Id="rId2" Type="http://schemas.openxmlformats.org/officeDocument/2006/relationships/tags" Target="../tags/tag3.xml"/><Relationship Id="rId1" Type="http://schemas.openxmlformats.org/officeDocument/2006/relationships/image" Target="../media/image1.GIF"/></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1.GIF"/><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image" Target="../media/image1.GIF"/><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GIF"/><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1.GIF"/><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xml"/><Relationship Id="rId3" Type="http://schemas.openxmlformats.org/officeDocument/2006/relationships/image" Target="../media/image1.GIF"/><Relationship Id="rId2" Type="http://schemas.openxmlformats.org/officeDocument/2006/relationships/image" Target="../media/image9.png"/><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344322" y="5349875"/>
            <a:ext cx="653143" cy="653143"/>
          </a:xfrm>
          <a:prstGeom prst="rect">
            <a:avLst/>
          </a:prstGeom>
        </p:spPr>
      </p:pic>
      <p:sp>
        <p:nvSpPr>
          <p:cNvPr id="6" name="矩形 5"/>
          <p:cNvSpPr/>
          <p:nvPr/>
        </p:nvSpPr>
        <p:spPr>
          <a:xfrm>
            <a:off x="1422400" y="827315"/>
            <a:ext cx="9347201" cy="1014730"/>
          </a:xfrm>
          <a:prstGeom prst="rect">
            <a:avLst/>
          </a:prstGeom>
        </p:spPr>
        <p:txBody>
          <a:bodyPr wrap="square">
            <a:spAutoFit/>
          </a:bodyPr>
          <a:lstStyle/>
          <a:p>
            <a:pPr algn="ctr">
              <a:spcAft>
                <a:spcPts val="0"/>
              </a:spcAft>
            </a:pPr>
            <a:r>
              <a:rPr lang="zh-CN" altLang="en-US"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SI黑体-GB2312" panose="02000500000000000000" charset="-122"/>
                <a:ea typeface="CESI黑体-GB2312" panose="02000500000000000000" charset="-122"/>
                <a:cs typeface="CESI黑体-GB2312" panose="02000500000000000000" charset="-122"/>
              </a:rPr>
              <a:t>晨辉考试抽签软件</a:t>
            </a:r>
            <a:r>
              <a:rPr lang="en-US" altLang="zh-CN" sz="6000" b="1" kern="100"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CESI黑体-GB2312" panose="02000500000000000000" charset="-122"/>
                <a:ea typeface="CESI黑体-GB2312" panose="02000500000000000000" charset="-122"/>
                <a:cs typeface="CESI黑体-GB2312" panose="02000500000000000000" charset="-122"/>
              </a:rPr>
              <a:t>V3.0</a:t>
            </a:r>
            <a:endParaRPr lang="zh-CN" altLang="zh-CN" sz="6000" b="1" kern="100" spc="50" dirty="0">
              <a:ln w="9525" cmpd="sng">
                <a:solidFill>
                  <a:schemeClr val="accent1"/>
                </a:solidFill>
                <a:prstDash val="solid"/>
              </a:ln>
              <a:solidFill>
                <a:srgbClr val="70AD47">
                  <a:tint val="1000"/>
                </a:srgbClr>
              </a:solidFill>
              <a:effectLst>
                <a:glow rad="38100">
                  <a:schemeClr val="accent1">
                    <a:alpha val="40000"/>
                  </a:schemeClr>
                </a:glow>
              </a:effectLst>
              <a:latin typeface="CESI黑体-GB2312" panose="02000500000000000000" charset="-122"/>
              <a:ea typeface="CESI黑体-GB2312" panose="02000500000000000000" charset="-122"/>
              <a:cs typeface="CESI黑体-GB2312" panose="02000500000000000000" charset="-122"/>
            </a:endParaRPr>
          </a:p>
        </p:txBody>
      </p:sp>
      <p:sp>
        <p:nvSpPr>
          <p:cNvPr id="7" name="文本框 6"/>
          <p:cNvSpPr txBox="1"/>
          <p:nvPr/>
        </p:nvSpPr>
        <p:spPr>
          <a:xfrm>
            <a:off x="2912276" y="2723302"/>
            <a:ext cx="7176770" cy="1630045"/>
          </a:xfrm>
          <a:prstGeom prst="rect">
            <a:avLst/>
          </a:prstGeom>
          <a:noFill/>
        </p:spPr>
        <p:txBody>
          <a:bodyPr wrap="none" rtlCol="0">
            <a:spAutoFit/>
          </a:bodyPr>
          <a:lstStyle/>
          <a:p>
            <a:r>
              <a:rPr lang="zh-CN" altLang="en-US" sz="10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黑体-GB2312" panose="02000500000000000000" charset="-122"/>
                <a:ea typeface="CESI黑体-GB2312" panose="02000500000000000000" charset="-122"/>
                <a:cs typeface="CESI黑体-GB2312" panose="02000500000000000000" charset="-122"/>
              </a:rPr>
              <a:t>用 户 手 册</a:t>
            </a:r>
            <a:endParaRPr lang="zh-CN" altLang="en-US" sz="100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黑体-GB2312" panose="02000500000000000000" charset="-122"/>
              <a:ea typeface="CESI黑体-GB2312" panose="02000500000000000000" charset="-122"/>
              <a:cs typeface="CESI黑体-GB2312" panose="02000500000000000000" charset="-122"/>
            </a:endParaRPr>
          </a:p>
        </p:txBody>
      </p:sp>
      <p:sp>
        <p:nvSpPr>
          <p:cNvPr id="8" name="文本框 7"/>
          <p:cNvSpPr txBox="1"/>
          <p:nvPr/>
        </p:nvSpPr>
        <p:spPr>
          <a:xfrm>
            <a:off x="4959654" y="5326747"/>
            <a:ext cx="2354580" cy="758190"/>
          </a:xfrm>
          <a:prstGeom prst="rect">
            <a:avLst/>
          </a:prstGeom>
          <a:noFill/>
        </p:spPr>
        <p:txBody>
          <a:bodyPr wrap="none" rtlCol="0">
            <a:spAutoFit/>
          </a:bodyPr>
          <a:lstStyle/>
          <a:p>
            <a:pPr algn="ctr">
              <a:lnSpc>
                <a:spcPts val="2600"/>
              </a:lnSpc>
            </a:pPr>
            <a:r>
              <a:rPr lang="zh-CN" altLang="en-US" dirty="0" smtClean="0">
                <a:solidFill>
                  <a:schemeClr val="bg1"/>
                </a:solidFill>
                <a:latin typeface="CESI宋体-GB2312" panose="02000500000000000000" charset="-122"/>
                <a:ea typeface="CESI宋体-GB2312" panose="02000500000000000000" charset="-122"/>
                <a:cs typeface="CESI宋体-GB2312" panose="02000500000000000000" charset="-122"/>
              </a:rPr>
              <a:t>晨辉软件制作室 周洋</a:t>
            </a:r>
            <a:endParaRPr lang="en-US" altLang="zh-CN" dirty="0" smtClean="0">
              <a:solidFill>
                <a:schemeClr val="bg1"/>
              </a:solidFill>
              <a:latin typeface="CESI宋体-GB2312" panose="02000500000000000000" charset="-122"/>
              <a:ea typeface="CESI宋体-GB2312" panose="02000500000000000000" charset="-122"/>
              <a:cs typeface="CESI宋体-GB2312" panose="02000500000000000000" charset="-122"/>
            </a:endParaRPr>
          </a:p>
          <a:p>
            <a:pPr algn="ctr">
              <a:lnSpc>
                <a:spcPts val="2600"/>
              </a:lnSpc>
            </a:pPr>
            <a:r>
              <a:rPr lang="en-US" altLang="zh-CN" dirty="0" smtClean="0">
                <a:solidFill>
                  <a:schemeClr val="bg1"/>
                </a:solidFill>
                <a:latin typeface="CESI宋体-GB2312" panose="02000500000000000000" charset="-122"/>
                <a:ea typeface="CESI宋体-GB2312" panose="02000500000000000000" charset="-122"/>
                <a:cs typeface="CESI宋体-GB2312" panose="02000500000000000000" charset="-122"/>
              </a:rPr>
              <a:t>2024</a:t>
            </a:r>
            <a:r>
              <a:rPr lang="zh-CN" altLang="en-US" dirty="0" smtClean="0">
                <a:solidFill>
                  <a:schemeClr val="bg1"/>
                </a:solidFill>
                <a:latin typeface="CESI宋体-GB2312" panose="02000500000000000000" charset="-122"/>
                <a:ea typeface="CESI宋体-GB2312" panose="02000500000000000000" charset="-122"/>
                <a:cs typeface="CESI宋体-GB2312" panose="02000500000000000000" charset="-122"/>
              </a:rPr>
              <a:t>年</a:t>
            </a:r>
            <a:r>
              <a:rPr lang="en-US" altLang="zh-CN" dirty="0" smtClean="0">
                <a:solidFill>
                  <a:schemeClr val="bg1"/>
                </a:solidFill>
                <a:latin typeface="CESI宋体-GB2312" panose="02000500000000000000" charset="-122"/>
                <a:ea typeface="CESI宋体-GB2312" panose="02000500000000000000" charset="-122"/>
                <a:cs typeface="CESI宋体-GB2312" panose="02000500000000000000" charset="-122"/>
              </a:rPr>
              <a:t>02</a:t>
            </a:r>
            <a:r>
              <a:rPr lang="zh-CN" altLang="en-US" dirty="0" smtClean="0">
                <a:solidFill>
                  <a:schemeClr val="bg1"/>
                </a:solidFill>
                <a:latin typeface="CESI宋体-GB2312" panose="02000500000000000000" charset="-122"/>
                <a:ea typeface="CESI宋体-GB2312" panose="02000500000000000000" charset="-122"/>
                <a:cs typeface="CESI宋体-GB2312" panose="02000500000000000000" charset="-122"/>
              </a:rPr>
              <a:t>月</a:t>
            </a:r>
            <a:endParaRPr lang="en-US" altLang="zh-CN" dirty="0" smtClean="0">
              <a:solidFill>
                <a:schemeClr val="bg1"/>
              </a:solidFill>
              <a:latin typeface="CESI宋体-GB2312" panose="02000500000000000000" charset="-122"/>
              <a:ea typeface="CESI宋体-GB2312" panose="02000500000000000000" charset="-122"/>
              <a:cs typeface="CESI宋体-GB2312" panose="02000500000000000000"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6667500" y="2828290"/>
            <a:ext cx="5046345" cy="3523615"/>
          </a:xfrm>
          <a:prstGeom prst="rect">
            <a:avLst/>
          </a:prstGeom>
        </p:spPr>
      </p:pic>
      <p:pic>
        <p:nvPicPr>
          <p:cNvPr id="4" name="图片 3" descr="kscq2"/>
          <p:cNvPicPr>
            <a:picLocks noChangeAspect="1"/>
          </p:cNvPicPr>
          <p:nvPr/>
        </p:nvPicPr>
        <p:blipFill>
          <a:blip r:embed="rId3"/>
          <a:stretch>
            <a:fillRect/>
          </a:stretch>
        </p:blipFill>
        <p:spPr>
          <a:xfrm>
            <a:off x="467360" y="2839720"/>
            <a:ext cx="6089015" cy="3514090"/>
          </a:xfrm>
          <a:prstGeom prst="rect">
            <a:avLst/>
          </a:prstGeom>
        </p:spPr>
      </p:pic>
      <p:pic>
        <p:nvPicPr>
          <p:cNvPr id="5" name="图片 4"/>
          <p:cNvPicPr>
            <a:picLocks noChangeAspect="1"/>
          </p:cNvPicPr>
          <p:nvPr/>
        </p:nvPicPr>
        <p:blipFill>
          <a:blip r:embed="rId4"/>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842625" cy="1938020"/>
          </a:xfrm>
          <a:prstGeom prst="rect">
            <a:avLst/>
          </a:prstGeom>
          <a:noFill/>
        </p:spPr>
        <p:txBody>
          <a:bodyPr wrap="square" rtlCol="0">
            <a:spAutoFit/>
          </a:bodyPr>
          <a:lstStyle/>
          <a:p>
            <a:pPr indent="623570"/>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4.</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设置考场名称、打印考场门牌。</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如果一个考点只有一个类别的考场，可以不设置考场名称，仅使用序号即可。如果一个考点有多个类别的考场（如：成人高考文史类、理工类），</a:t>
            </a:r>
            <a:r>
              <a:rPr lang="zh-CN" altLang="en-US" sz="2400" dirty="0" smtClean="0">
                <a:solidFill>
                  <a:srgbClr val="FFFF00"/>
                </a:solidFill>
                <a:latin typeface="CESI仿宋-GB2312" panose="02000500000000000000" charset="-122"/>
                <a:ea typeface="CESI仿宋-GB2312" panose="02000500000000000000" charset="-122"/>
                <a:cs typeface="CESI仿宋-GB2312" panose="02000500000000000000" charset="-122"/>
              </a:rPr>
              <a:t>有多个第</a:t>
            </a:r>
            <a:r>
              <a:rPr lang="en-US" altLang="zh-CN" sz="2400" dirty="0" smtClean="0">
                <a:solidFill>
                  <a:srgbClr val="FFFF00"/>
                </a:solidFill>
                <a:latin typeface="CESI仿宋-GB2312" panose="02000500000000000000" charset="-122"/>
                <a:ea typeface="CESI仿宋-GB2312" panose="02000500000000000000" charset="-122"/>
                <a:cs typeface="CESI仿宋-GB2312" panose="02000500000000000000" charset="-122"/>
              </a:rPr>
              <a:t>1</a:t>
            </a:r>
            <a:r>
              <a:rPr lang="zh-CN" altLang="en-US" sz="2400" dirty="0" smtClean="0">
                <a:solidFill>
                  <a:srgbClr val="FFFF00"/>
                </a:solidFill>
                <a:latin typeface="CESI仿宋-GB2312" panose="02000500000000000000" charset="-122"/>
                <a:ea typeface="CESI仿宋-GB2312" panose="02000500000000000000" charset="-122"/>
                <a:cs typeface="CESI仿宋-GB2312" panose="02000500000000000000" charset="-122"/>
              </a:rPr>
              <a:t>考场时，应设置考场名称</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，抽签后显示序号</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考场名称，避免混淆。软件还提供了打印考场门牌的功能，打印内容和字体、字号均可以自行设置，打印出来的效果如右图。</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9" name="圆角矩形标注 8"/>
          <p:cNvSpPr/>
          <p:nvPr>
            <p:custDataLst>
              <p:tags r:id="rId5"/>
            </p:custDataLst>
          </p:nvPr>
        </p:nvSpPr>
        <p:spPr>
          <a:xfrm>
            <a:off x="3258820" y="4435475"/>
            <a:ext cx="4098290" cy="819150"/>
          </a:xfrm>
          <a:prstGeom prst="wedgeRoundRectCallout">
            <a:avLst>
              <a:gd name="adj1" fmla="val -25395"/>
              <a:gd name="adj2" fmla="val -13798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填写了考场所在位置和考生起止号的，</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考场门牌上也可以打印出来</a:t>
            </a:r>
            <a:endParaRPr lang="zh-CN" altLang="en-US" dirty="0">
              <a:solidFill>
                <a:srgbClr val="FF0000"/>
              </a:solidFill>
              <a:latin typeface="CESI仿宋-GB2312" panose="02000500000000000000" charset="-122"/>
              <a:ea typeface="CESI仿宋-GB2312" panose="02000500000000000000" charset="-122"/>
            </a:endParaRPr>
          </a:p>
        </p:txBody>
      </p:sp>
      <p:sp>
        <p:nvSpPr>
          <p:cNvPr id="10" name="圆角矩形标注 9"/>
          <p:cNvSpPr/>
          <p:nvPr>
            <p:custDataLst>
              <p:tags r:id="rId6"/>
            </p:custDataLst>
          </p:nvPr>
        </p:nvSpPr>
        <p:spPr>
          <a:xfrm>
            <a:off x="393065" y="3718560"/>
            <a:ext cx="2456815" cy="647065"/>
          </a:xfrm>
          <a:prstGeom prst="wedgeRoundRectCallout">
            <a:avLst>
              <a:gd name="adj1" fmla="val 37671"/>
              <a:gd name="adj2" fmla="val 27541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考场门牌上包含的</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内容可以自定义</a:t>
            </a:r>
            <a:endParaRPr lang="zh-CN" altLang="en-US"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descr="kscq4"/>
          <p:cNvPicPr>
            <a:picLocks noChangeAspect="1"/>
          </p:cNvPicPr>
          <p:nvPr/>
        </p:nvPicPr>
        <p:blipFill>
          <a:blip r:embed="rId1"/>
          <a:stretch>
            <a:fillRect/>
          </a:stretch>
        </p:blipFill>
        <p:spPr>
          <a:xfrm>
            <a:off x="442595" y="2235835"/>
            <a:ext cx="4894580" cy="373189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1007725"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布置考场。</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单击</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布置考场</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按钮，可以按监考员编号、考场序号对应顺序，显示布置考场工作安排表（右图）。最多可分</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4</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列显示，每列最多显示</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99</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行，字号、列宽、排序规则均可以自行调整。</a:t>
            </a:r>
            <a:endPar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3"/>
            </p:custDataLst>
          </p:nvPr>
        </p:nvSpPr>
        <p:spPr>
          <a:xfrm>
            <a:off x="508635" y="4478020"/>
            <a:ext cx="4204335" cy="485140"/>
          </a:xfrm>
          <a:prstGeom prst="wedgeRoundRectCallout">
            <a:avLst>
              <a:gd name="adj1" fmla="val 52809"/>
              <a:gd name="adj2" fmla="val -33324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以全屏的方式显示布置考场工作安排表</a:t>
            </a:r>
            <a:endParaRPr lang="zh-CN" altLang="en-US" dirty="0">
              <a:solidFill>
                <a:srgbClr val="FF0000"/>
              </a:solidFill>
              <a:latin typeface="CESI仿宋-GB2312" panose="02000500000000000000" charset="-122"/>
              <a:ea typeface="CESI仿宋-GB2312" panose="02000500000000000000" charset="-122"/>
            </a:endParaRPr>
          </a:p>
        </p:txBody>
      </p:sp>
      <p:pic>
        <p:nvPicPr>
          <p:cNvPr id="7" name="图片 6"/>
          <p:cNvPicPr>
            <a:picLocks noChangeAspect="1"/>
          </p:cNvPicPr>
          <p:nvPr>
            <p:custDataLst>
              <p:tags r:id="rId4"/>
            </p:custDataLst>
          </p:nvPr>
        </p:nvPicPr>
        <p:blipFill>
          <a:blip r:embed="rId5"/>
          <a:stretch>
            <a:fillRect/>
          </a:stretch>
        </p:blipFill>
        <p:spPr>
          <a:xfrm>
            <a:off x="5436870" y="2228850"/>
            <a:ext cx="6319520" cy="37299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descr="kscq4"/>
          <p:cNvPicPr>
            <a:picLocks noChangeAspect="1"/>
          </p:cNvPicPr>
          <p:nvPr/>
        </p:nvPicPr>
        <p:blipFill>
          <a:blip r:embed="rId1"/>
          <a:stretch>
            <a:fillRect/>
          </a:stretch>
        </p:blipFill>
        <p:spPr>
          <a:xfrm>
            <a:off x="1982470" y="2072640"/>
            <a:ext cx="8227060" cy="4246880"/>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1007725"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调换监考员分组。</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如果希望</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每科的监考员分组都不一样，可以在</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抽签开始前，调换监考员的分组。可以不调换分组，可以只调换一人，也可以同时调换多人。如果调换分组，必须按科目顺序逐一进行。</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3"/>
            </p:custDataLst>
          </p:nvPr>
        </p:nvSpPr>
        <p:spPr>
          <a:xfrm>
            <a:off x="4956810" y="4517390"/>
            <a:ext cx="3291205" cy="851535"/>
          </a:xfrm>
          <a:prstGeom prst="wedgeRoundRectCallout">
            <a:avLst>
              <a:gd name="adj1" fmla="val 18898"/>
              <a:gd name="adj2" fmla="val -24261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抽签之前可以调换监考员分组</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要先选定科目</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再开始调换监考员的分组</a:t>
            </a:r>
            <a:endParaRPr lang="zh-CN" altLang="en-US" dirty="0">
              <a:solidFill>
                <a:srgbClr val="FF0000"/>
              </a:solidFill>
              <a:latin typeface="CESI仿宋-GB2312" panose="02000500000000000000" charset="-122"/>
              <a:ea typeface="CESI仿宋-GB2312" panose="02000500000000000000" charset="-122"/>
            </a:endParaRPr>
          </a:p>
        </p:txBody>
      </p:sp>
      <p:sp>
        <p:nvSpPr>
          <p:cNvPr id="11" name="矩形 10"/>
          <p:cNvSpPr/>
          <p:nvPr/>
        </p:nvSpPr>
        <p:spPr>
          <a:xfrm>
            <a:off x="6962775" y="2468880"/>
            <a:ext cx="3148965" cy="254635"/>
          </a:xfrm>
          <a:prstGeom prst="rect">
            <a:avLst/>
          </a:prstGeom>
          <a:noFill/>
          <a:ln w="28575" cmpd="sng">
            <a:solidFill>
              <a:srgbClr val="FF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2225040" y="1703705"/>
            <a:ext cx="7741920" cy="462343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57560" cy="829945"/>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定抽签员。</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抽签可以由专人负责，也可以在本科目的监考员中随机挑选一位来负责抽签操作。</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4"/>
            </p:custDataLst>
          </p:nvPr>
        </p:nvSpPr>
        <p:spPr>
          <a:xfrm>
            <a:off x="5026025" y="4110355"/>
            <a:ext cx="3501390" cy="485140"/>
          </a:xfrm>
          <a:prstGeom prst="wedgeRoundRectCallout">
            <a:avLst>
              <a:gd name="adj1" fmla="val 72028"/>
              <a:gd name="adj2" fmla="val -265183"/>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在每科的监考员中随机选</a:t>
            </a:r>
            <a:r>
              <a:rPr lang="en-US" altLang="zh-CN" dirty="0">
                <a:solidFill>
                  <a:srgbClr val="FF0000"/>
                </a:solidFill>
                <a:latin typeface="CESI仿宋-GB2312" panose="02000500000000000000" charset="-122"/>
                <a:ea typeface="CESI仿宋-GB2312" panose="02000500000000000000" charset="-122"/>
                <a:cs typeface="CESI仿宋-GB2312" panose="02000500000000000000" charset="-122"/>
              </a:rPr>
              <a:t>1</a:t>
            </a: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人</a:t>
            </a:r>
            <a:endParaRPr lang="zh-CN" altLang="en-US" dirty="0">
              <a:solidFill>
                <a:srgbClr val="FF0000"/>
              </a:solidFill>
              <a:latin typeface="CESI仿宋-GB2312" panose="02000500000000000000" charset="-122"/>
              <a:ea typeface="CESI仿宋-GB2312" panose="02000500000000000000" charset="-122"/>
              <a:cs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2019935" y="1712595"/>
            <a:ext cx="8152130" cy="464566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1045825" cy="829945"/>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选择抽签方式。</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可根据需要在三种方式中任选一种，第</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1</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科选择哪种方式，后续科目只能按相同方式抽签。</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4"/>
            </p:custDataLst>
          </p:nvPr>
        </p:nvSpPr>
        <p:spPr>
          <a:xfrm>
            <a:off x="5026025" y="4110355"/>
            <a:ext cx="3501390" cy="485140"/>
          </a:xfrm>
          <a:prstGeom prst="wedgeRoundRectCallout">
            <a:avLst>
              <a:gd name="adj1" fmla="val -50435"/>
              <a:gd name="adj2" fmla="val -28547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三种抽签方式任选一种</a:t>
            </a:r>
            <a:endParaRPr lang="zh-CN"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186940" y="1687830"/>
            <a:ext cx="7818120" cy="4658360"/>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37875"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单场抽签。</a:t>
            </a:r>
            <a:r>
              <a:rPr 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先选择抽签的科目，单击</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单场抽签</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按键，输入开始抽签的密码，即可按指定的抽签方式完成抽签。抽签后会自动全屏显示抽签结果</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4"/>
            </p:custDataLst>
          </p:nvPr>
        </p:nvSpPr>
        <p:spPr>
          <a:xfrm>
            <a:off x="3740785" y="3822065"/>
            <a:ext cx="5447665" cy="774065"/>
          </a:xfrm>
          <a:prstGeom prst="wedgeRoundRectCallout">
            <a:avLst>
              <a:gd name="adj1" fmla="val 15438"/>
              <a:gd name="adj2" fmla="val -21620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选择需要抽签的科目，抽签只能按科目顺序进行</a:t>
            </a:r>
            <a:endParaRPr lang="zh-CN" dirty="0">
              <a:solidFill>
                <a:srgbClr val="FF0000"/>
              </a:solidFill>
              <a:latin typeface="CESI仿宋-GB2312" panose="02000500000000000000" charset="-122"/>
              <a:ea typeface="CESI仿宋-GB2312" panose="02000500000000000000" charset="-122"/>
            </a:endParaRPr>
          </a:p>
          <a:p>
            <a:pPr algn="ctr"/>
            <a:r>
              <a:rPr lang="zh-CN" dirty="0">
                <a:solidFill>
                  <a:srgbClr val="FF0000"/>
                </a:solidFill>
                <a:latin typeface="CESI仿宋-GB2312" panose="02000500000000000000" charset="-122"/>
                <a:ea typeface="CESI仿宋-GB2312" panose="02000500000000000000" charset="-122"/>
              </a:rPr>
              <a:t>前面的科目没有抽签，后面的科目就不能提前抽签</a:t>
            </a:r>
            <a:endParaRPr lang="zh-CN"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186940" y="2110105"/>
            <a:ext cx="7818120" cy="423608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17555"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批量抽签。</a:t>
            </a:r>
            <a:r>
              <a:rPr 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先选择批量抽签开始的科目，单击</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批量抽签</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按键，即可一次性按指定的抽签方式完成开始科目及后面所有科目的抽签操作。</a:t>
            </a:r>
            <a:r>
              <a:rPr lang="zh-CN" altLang="en-US" sz="2400" b="1" dirty="0" smtClean="0">
                <a:solidFill>
                  <a:srgbClr val="FFFF00"/>
                </a:solidFill>
                <a:latin typeface="CESI仿宋-GB2312" panose="02000500000000000000" charset="-122"/>
                <a:ea typeface="CESI仿宋-GB2312" panose="02000500000000000000" charset="-122"/>
                <a:cs typeface="CESI仿宋-GB2312" panose="02000500000000000000" charset="-122"/>
              </a:rPr>
              <a:t>单场抽签、批量抽签可以混合使用。</a:t>
            </a:r>
            <a:endParaRPr lang="zh-CN" altLang="en-US" sz="2400" b="1" dirty="0" smtClean="0">
              <a:solidFill>
                <a:srgbClr val="FFFF00"/>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4"/>
            </p:custDataLst>
          </p:nvPr>
        </p:nvSpPr>
        <p:spPr>
          <a:xfrm>
            <a:off x="3832860" y="4001135"/>
            <a:ext cx="5283835" cy="800100"/>
          </a:xfrm>
          <a:prstGeom prst="wedgeRoundRectCallout">
            <a:avLst>
              <a:gd name="adj1" fmla="val 15184"/>
              <a:gd name="adj2" fmla="val -18547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选择批量抽签开始的科目</a:t>
            </a:r>
            <a:endParaRPr lang="zh-CN" dirty="0">
              <a:solidFill>
                <a:srgbClr val="FF0000"/>
              </a:solidFill>
              <a:latin typeface="CESI仿宋-GB2312" panose="02000500000000000000" charset="-122"/>
              <a:ea typeface="CESI仿宋-GB2312" panose="02000500000000000000" charset="-122"/>
            </a:endParaRPr>
          </a:p>
          <a:p>
            <a:pPr algn="ctr"/>
            <a:r>
              <a:rPr lang="zh-CN" dirty="0">
                <a:solidFill>
                  <a:srgbClr val="FF0000"/>
                </a:solidFill>
                <a:latin typeface="CESI仿宋-GB2312" panose="02000500000000000000" charset="-122"/>
                <a:ea typeface="CESI仿宋-GB2312" panose="02000500000000000000" charset="-122"/>
              </a:rPr>
              <a:t>可以一次性完成开始科目及后面所有科目的抽签</a:t>
            </a:r>
            <a:endParaRPr lang="zh-CN"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descr="kscq5"/>
          <p:cNvPicPr>
            <a:picLocks noChangeAspect="1"/>
          </p:cNvPicPr>
          <p:nvPr/>
        </p:nvPicPr>
        <p:blipFill>
          <a:blip r:embed="rId1"/>
          <a:stretch>
            <a:fillRect/>
          </a:stretch>
        </p:blipFill>
        <p:spPr>
          <a:xfrm>
            <a:off x="2202180" y="2382520"/>
            <a:ext cx="7787640" cy="3985260"/>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28350" cy="156845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监考员自己抽签。</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可以由每组的监考员自己抽签确定监考的考场，各组监考员按顺序逐一点击</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监考员自行抽签</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按钮完成抽签。中途可以单击</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停止自行抽签</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按钮停止本次抽签，本科目已经抽签的结果作废。</a:t>
            </a:r>
            <a:r>
              <a:rPr lang="zh-CN" altLang="en-US" sz="2400" b="1" dirty="0" smtClean="0">
                <a:solidFill>
                  <a:srgbClr val="FFFF00"/>
                </a:solidFill>
                <a:latin typeface="CESI仿宋-GB2312" panose="02000500000000000000" charset="-122"/>
                <a:ea typeface="CESI仿宋-GB2312" panose="02000500000000000000" charset="-122"/>
                <a:cs typeface="CESI仿宋-GB2312" panose="02000500000000000000" charset="-122"/>
              </a:rPr>
              <a:t>自己抽签和全部随机抽签可混合使用。</a:t>
            </a:r>
            <a:endParaRPr lang="zh-CN" altLang="en-US" sz="2400" b="1" dirty="0" smtClean="0">
              <a:solidFill>
                <a:srgbClr val="FFFF00"/>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3"/>
            </p:custDataLst>
          </p:nvPr>
        </p:nvSpPr>
        <p:spPr>
          <a:xfrm>
            <a:off x="1268095" y="4378325"/>
            <a:ext cx="3630295" cy="634365"/>
          </a:xfrm>
          <a:prstGeom prst="wedgeRoundRectCallout">
            <a:avLst>
              <a:gd name="adj1" fmla="val 5501"/>
              <a:gd name="adj2" fmla="val -25450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cs typeface="CESI仿宋-GB2312" panose="02000500000000000000" charset="-122"/>
              </a:rPr>
              <a:t>选择</a:t>
            </a:r>
            <a:r>
              <a:rPr lang="en-US" altLang="zh-CN" dirty="0">
                <a:solidFill>
                  <a:srgbClr val="FF0000"/>
                </a:solidFill>
                <a:latin typeface="CESI仿宋-GB2312" panose="02000500000000000000" charset="-122"/>
                <a:ea typeface="CESI仿宋-GB2312" panose="02000500000000000000" charset="-122"/>
                <a:cs typeface="CESI仿宋-GB2312" panose="02000500000000000000" charset="-122"/>
              </a:rPr>
              <a:t>“3-</a:t>
            </a: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每组监考员自己抽签</a:t>
            </a:r>
            <a:r>
              <a:rPr lang="en-US" altLang="zh-CN" dirty="0">
                <a:solidFill>
                  <a:srgbClr val="FF0000"/>
                </a:solidFill>
                <a:latin typeface="CESI仿宋-GB2312" panose="02000500000000000000" charset="-122"/>
                <a:ea typeface="CESI仿宋-GB2312" panose="02000500000000000000" charset="-122"/>
                <a:cs typeface="CESI仿宋-GB2312" panose="02000500000000000000" charset="-122"/>
              </a:rPr>
              <a:t>”</a:t>
            </a:r>
            <a:endParaRPr lang="en-US" altLang="zh-CN" dirty="0">
              <a:solidFill>
                <a:srgbClr val="FF0000"/>
              </a:solidFill>
              <a:latin typeface="CESI仿宋-GB2312" panose="02000500000000000000" charset="-122"/>
              <a:ea typeface="CESI仿宋-GB2312" panose="02000500000000000000" charset="-122"/>
              <a:cs typeface="CESI仿宋-GB2312" panose="02000500000000000000" charset="-122"/>
            </a:endParaRPr>
          </a:p>
        </p:txBody>
      </p:sp>
      <p:sp>
        <p:nvSpPr>
          <p:cNvPr id="7" name="圆角矩形标注 6"/>
          <p:cNvSpPr/>
          <p:nvPr>
            <p:custDataLst>
              <p:tags r:id="rId4"/>
            </p:custDataLst>
          </p:nvPr>
        </p:nvSpPr>
        <p:spPr>
          <a:xfrm>
            <a:off x="4771390" y="5186045"/>
            <a:ext cx="4621530" cy="781050"/>
          </a:xfrm>
          <a:prstGeom prst="wedgeRoundRectCallout">
            <a:avLst>
              <a:gd name="adj1" fmla="val 45671"/>
              <a:gd name="adj2" fmla="val -11325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中途可随时停止自行抽签</a:t>
            </a:r>
            <a:endParaRPr lang="zh-CN"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中途停止的，本科目已经抽签的结果作废</a:t>
            </a:r>
            <a:endParaRPr lang="zh-CN" altLang="en-US"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7" grpId="0" bldLvl="0" animBg="1"/>
      <p:bldP spid="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1760855" y="2044065"/>
            <a:ext cx="8670290" cy="431990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28350"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全屏显示。</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每科抽签后会自动全屏显示抽签结果，也可以单击</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全屏显示</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按钮，以全屏显示的方式查看指定科目的抽签结果。列数、每列显示的行数、文字大小、排序方式均可以自行设置。</a:t>
            </a:r>
            <a:endPar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0" name="圆角矩形标注 9"/>
          <p:cNvSpPr/>
          <p:nvPr>
            <p:custDataLst>
              <p:tags r:id="rId4"/>
            </p:custDataLst>
          </p:nvPr>
        </p:nvSpPr>
        <p:spPr>
          <a:xfrm>
            <a:off x="2944495" y="4259580"/>
            <a:ext cx="1814195" cy="386080"/>
          </a:xfrm>
          <a:prstGeom prst="wedgeRoundRectCallout">
            <a:avLst>
              <a:gd name="adj1" fmla="val 20843"/>
              <a:gd name="adj2" fmla="val -31875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四种排序方式</a:t>
            </a:r>
            <a:endParaRPr lang="zh-CN" altLang="en-US"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28350"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还原分组、清除抽签。</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先选择开始的科目，再单击</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还原分组</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或</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清除抽签</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按钮，可以将指定科目及后面所有科目的监考员分组调换还原，或清除各科目的抽签结果。</a:t>
            </a:r>
            <a:endPar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11" name="矩形 10"/>
          <p:cNvSpPr/>
          <p:nvPr/>
        </p:nvSpPr>
        <p:spPr>
          <a:xfrm>
            <a:off x="293370" y="273050"/>
            <a:ext cx="11535410" cy="6124575"/>
          </a:xfrm>
          <a:prstGeom prst="rect">
            <a:avLst/>
          </a:prstGeom>
        </p:spPr>
        <p:txBody>
          <a:bodyPr wrap="square">
            <a:noAutofit/>
          </a:bodyPr>
          <a:lstStyle/>
          <a:p>
            <a:pPr indent="581025"/>
            <a:r>
              <a:rPr sz="2200" dirty="0">
                <a:solidFill>
                  <a:schemeClr val="bg1"/>
                </a:solidFill>
                <a:latin typeface="CESI仿宋-GB2312" panose="02000500000000000000" charset="-122"/>
                <a:ea typeface="CESI仿宋-GB2312" panose="02000500000000000000" charset="-122"/>
                <a:cs typeface="CESI仿宋-GB2312" panose="02000500000000000000" charset="-122"/>
              </a:rPr>
              <a:t>本软件是专门为教育、人事等部门组织的考试，各类学校组织的期中、期末等</a:t>
            </a:r>
            <a:r>
              <a:rPr sz="2200" dirty="0">
                <a:solidFill>
                  <a:schemeClr val="bg1"/>
                </a:solidFill>
                <a:latin typeface="CESI仿宋-GB2312" panose="02000500000000000000" charset="-122"/>
                <a:ea typeface="CESI仿宋-GB2312" panose="02000500000000000000" charset="-122"/>
                <a:cs typeface="CESI仿宋-GB2312" panose="02000500000000000000" charset="-122"/>
                <a:sym typeface="+mn-ea"/>
              </a:rPr>
              <a:t>考试</a:t>
            </a:r>
            <a:r>
              <a:rPr lang="zh-CN" sz="2200" dirty="0">
                <a:solidFill>
                  <a:schemeClr val="bg1"/>
                </a:solidFill>
                <a:latin typeface="CESI仿宋-GB2312" panose="02000500000000000000" charset="-122"/>
                <a:ea typeface="CESI仿宋-GB2312" panose="02000500000000000000" charset="-122"/>
                <a:cs typeface="CESI仿宋-GB2312" panose="02000500000000000000" charset="-122"/>
                <a:sym typeface="+mn-ea"/>
              </a:rPr>
              <a:t>中</a:t>
            </a:r>
            <a:r>
              <a:rPr sz="2200" dirty="0">
                <a:solidFill>
                  <a:schemeClr val="bg1"/>
                </a:solidFill>
                <a:latin typeface="CESI仿宋-GB2312" panose="02000500000000000000" charset="-122"/>
                <a:ea typeface="CESI仿宋-GB2312" panose="02000500000000000000" charset="-122"/>
                <a:cs typeface="CESI仿宋-GB2312" panose="02000500000000000000" charset="-122"/>
              </a:rPr>
              <a:t>监考员抽签开发的单机版软件</a:t>
            </a:r>
            <a:r>
              <a:rPr lang="zh-CN" sz="2200" dirty="0">
                <a:solidFill>
                  <a:schemeClr val="bg1"/>
                </a:solidFill>
                <a:latin typeface="CESI仿宋-GB2312" panose="02000500000000000000" charset="-122"/>
                <a:ea typeface="CESI仿宋-GB2312" panose="02000500000000000000" charset="-122"/>
                <a:cs typeface="CESI仿宋-GB2312" panose="02000500000000000000" charset="-122"/>
              </a:rPr>
              <a:t>，</a:t>
            </a:r>
            <a:r>
              <a:rPr sz="2200" dirty="0">
                <a:solidFill>
                  <a:schemeClr val="bg1"/>
                </a:solidFill>
                <a:latin typeface="CESI仿宋-GB2312" panose="02000500000000000000" charset="-122"/>
                <a:ea typeface="CESI仿宋-GB2312" panose="02000500000000000000" charset="-122"/>
                <a:cs typeface="CESI仿宋-GB2312" panose="02000500000000000000" charset="-122"/>
              </a:rPr>
              <a:t>最多支持一项考试开考10科</a:t>
            </a:r>
            <a:r>
              <a:rPr lang="zh-CN" sz="2200" dirty="0">
                <a:solidFill>
                  <a:schemeClr val="bg1"/>
                </a:solidFill>
                <a:latin typeface="CESI仿宋-GB2312" panose="02000500000000000000" charset="-122"/>
                <a:ea typeface="CESI仿宋-GB2312" panose="02000500000000000000" charset="-122"/>
                <a:cs typeface="CESI仿宋-GB2312" panose="02000500000000000000" charset="-122"/>
              </a:rPr>
              <a:t>。</a:t>
            </a:r>
            <a:endParaRPr lang="zh-CN" sz="2200" dirty="0">
              <a:solidFill>
                <a:srgbClr val="FFFF00"/>
              </a:solidFill>
              <a:latin typeface="CESI仿宋-GB2312" panose="02000500000000000000" charset="-122"/>
              <a:ea typeface="CESI仿宋-GB2312" panose="02000500000000000000" charset="-122"/>
              <a:cs typeface="CESI仿宋-GB2312" panose="02000500000000000000" charset="-122"/>
            </a:endParaRPr>
          </a:p>
          <a:p>
            <a:pPr indent="581025"/>
            <a:r>
              <a:rPr lang="zh-CN" sz="2200" b="1" dirty="0">
                <a:solidFill>
                  <a:srgbClr val="FFFF00"/>
                </a:solidFill>
                <a:latin typeface="CESI仿宋-GB2312" panose="02000500000000000000" charset="-122"/>
                <a:ea typeface="CESI仿宋-GB2312" panose="02000500000000000000" charset="-122"/>
                <a:cs typeface="CESI仿宋-GB2312" panose="02000500000000000000" charset="-122"/>
                <a:sym typeface="+mn-ea"/>
              </a:rPr>
              <a:t>双平台运行：</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即可以在Windows平台运行，也可以在国产统信UOS平台运行；</a:t>
            </a:r>
            <a:endParaRPr lang="en-US" altLang="zh-CN" sz="2200" dirty="0">
              <a:solidFill>
                <a:srgbClr val="FFFF00"/>
              </a:solidFill>
              <a:latin typeface="CESI仿宋-GB2312" panose="02000500000000000000" charset="-122"/>
              <a:ea typeface="CESI仿宋-GB2312" panose="02000500000000000000" charset="-122"/>
              <a:cs typeface="CESI仿宋-GB2312" panose="02000500000000000000" charset="-122"/>
            </a:endParaRPr>
          </a:p>
          <a:p>
            <a:pPr indent="581025" algn="l">
              <a:buClrTx/>
              <a:buSzTx/>
              <a:buFontTx/>
            </a:pPr>
            <a:r>
              <a:rPr lang="zh-CN" sz="2200" b="1" dirty="0">
                <a:solidFill>
                  <a:srgbClr val="FFFF00"/>
                </a:solidFill>
                <a:latin typeface="CESI仿宋-GB2312" panose="02000500000000000000" charset="-122"/>
                <a:ea typeface="CESI仿宋-GB2312" panose="02000500000000000000" charset="-122"/>
                <a:cs typeface="CESI仿宋-GB2312" panose="02000500000000000000" charset="-122"/>
              </a:rPr>
              <a:t>五个不一样：</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rPr>
              <a:t>允许各考点组织的考试科数不一样，各科考试的考场数量不一样，各科考试参加监考的监考员不一样，各考点的起始考场号不一样，各科考试每组搭配的监考员不一样；</a:t>
            </a:r>
            <a:endPar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endParaRPr>
          </a:p>
          <a:p>
            <a:pPr indent="581025"/>
            <a:r>
              <a:rPr lang="zh-CN" altLang="en-US" sz="2200" b="1" dirty="0" smtClean="0">
                <a:solidFill>
                  <a:srgbClr val="FFFF00"/>
                </a:solidFill>
                <a:latin typeface="CESI仿宋-GB2312" panose="02000500000000000000" charset="-122"/>
                <a:ea typeface="CESI仿宋-GB2312" panose="02000500000000000000" charset="-122"/>
                <a:cs typeface="CESI仿宋-GB2312" panose="02000500000000000000" charset="-122"/>
              </a:rPr>
              <a:t>两次调换分组：</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rPr>
              <a:t>勾选监考员、抽签开始前均可以随机调换监考员分组，有男女搭配、不限性别两种方式，即可以调换</a:t>
            </a:r>
            <a:r>
              <a:rPr lang="en-US" altLang="zh-CN" sz="2200" dirty="0" smtClean="0">
                <a:solidFill>
                  <a:schemeClr val="bg1"/>
                </a:solidFill>
                <a:latin typeface="CESI仿宋-GB2312" panose="02000500000000000000" charset="-122"/>
                <a:ea typeface="CESI仿宋-GB2312" panose="02000500000000000000" charset="-122"/>
                <a:cs typeface="CESI仿宋-GB2312" panose="02000500000000000000" charset="-122"/>
              </a:rPr>
              <a:t>1</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rPr>
              <a:t>人，也可以同时调换多人；</a:t>
            </a:r>
            <a:endPar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endParaRPr>
          </a:p>
          <a:p>
            <a:pPr indent="581025"/>
            <a:r>
              <a:rPr lang="zh-CN" altLang="en-US" sz="2200" b="1" dirty="0" smtClean="0">
                <a:solidFill>
                  <a:srgbClr val="FFFF00"/>
                </a:solidFill>
                <a:latin typeface="CESI仿宋-GB2312" panose="02000500000000000000" charset="-122"/>
                <a:ea typeface="CESI仿宋-GB2312" panose="02000500000000000000" charset="-122"/>
                <a:cs typeface="CESI仿宋-GB2312" panose="02000500000000000000" charset="-122"/>
              </a:rPr>
              <a:t>两种勾选方式：</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rPr>
              <a:t>可以根据考场数量手动或随机勾选监考员，并提前预设备用监考员；</a:t>
            </a:r>
            <a:endParaRPr lang="en-US" altLang="zh-CN" sz="2200" dirty="0" smtClean="0">
              <a:solidFill>
                <a:schemeClr val="bg1"/>
              </a:solidFill>
              <a:latin typeface="CESI仿宋-GB2312" panose="02000500000000000000" charset="-122"/>
              <a:ea typeface="CESI仿宋-GB2312" panose="02000500000000000000" charset="-122"/>
              <a:cs typeface="CESI仿宋-GB2312" panose="02000500000000000000" charset="-122"/>
            </a:endParaRPr>
          </a:p>
          <a:p>
            <a:pPr indent="581025"/>
            <a:r>
              <a:rPr lang="zh-CN" altLang="en-US" sz="2200" b="1" dirty="0" smtClean="0">
                <a:solidFill>
                  <a:srgbClr val="FFFF00"/>
                </a:solidFill>
                <a:latin typeface="CESI仿宋-GB2312" panose="02000500000000000000" charset="-122"/>
                <a:ea typeface="CESI仿宋-GB2312" panose="02000500000000000000" charset="-122"/>
                <a:cs typeface="CESI仿宋-GB2312" panose="02000500000000000000" charset="-122"/>
              </a:rPr>
              <a:t>三种抽签方式：</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提供了第</a:t>
            </a:r>
            <a:r>
              <a:rPr lang="en-US" altLang="zh-CN" sz="22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1</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个考场随机抽签后续考场顺序安排、全部考场随机抽签、监考员自己抽签三种抽签方式；</a:t>
            </a:r>
            <a:endPar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endParaRPr>
          </a:p>
          <a:p>
            <a:pPr indent="581025"/>
            <a:r>
              <a:rPr lang="zh-CN" altLang="en-US" sz="2200" b="1" dirty="0" smtClean="0">
                <a:solidFill>
                  <a:srgbClr val="FFFF00"/>
                </a:solidFill>
                <a:latin typeface="CESI仿宋-GB2312" panose="02000500000000000000" charset="-122"/>
                <a:ea typeface="CESI仿宋-GB2312" panose="02000500000000000000" charset="-122"/>
                <a:cs typeface="CESI仿宋-GB2312" panose="02000500000000000000" charset="-122"/>
              </a:rPr>
              <a:t>三项密码管理：</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rPr>
              <a:t>可以设置抽签密码、清除抽签密码、调换监考员分组的密码，保证数据安全和抽签公开公正；</a:t>
            </a:r>
            <a:endPar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endParaRPr>
          </a:p>
          <a:p>
            <a:pPr indent="581025"/>
            <a:r>
              <a:rPr lang="zh-CN" altLang="en-US" sz="2200" b="1" dirty="0" smtClean="0">
                <a:solidFill>
                  <a:srgbClr val="FFFF00"/>
                </a:solidFill>
                <a:latin typeface="CESI仿宋-GB2312" panose="02000500000000000000" charset="-122"/>
                <a:ea typeface="CESI仿宋-GB2312" panose="02000500000000000000" charset="-122"/>
                <a:cs typeface="CESI仿宋-GB2312" panose="02000500000000000000" charset="-122"/>
              </a:rPr>
              <a:t>两个辅助功能：</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rPr>
              <a:t>可以打印考场门牌；可以根据各组监考员参加的场次，统计工作量，便于核算劳务费；</a:t>
            </a:r>
            <a:endPar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endParaRPr>
          </a:p>
          <a:p>
            <a:pPr indent="581025"/>
            <a:r>
              <a:rPr lang="zh-CN" altLang="en-US" sz="2200" b="1" dirty="0" smtClean="0">
                <a:solidFill>
                  <a:srgbClr val="FFFF00"/>
                </a:solidFill>
                <a:latin typeface="CESI仿宋-GB2312" panose="02000500000000000000" charset="-122"/>
                <a:ea typeface="CESI仿宋-GB2312" panose="02000500000000000000" charset="-122"/>
                <a:cs typeface="CESI仿宋-GB2312" panose="02000500000000000000" charset="-122"/>
              </a:rPr>
              <a:t>所有操作可逆：</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rPr>
              <a:t>有撤销修改、还原监考员分组、清除抽签等</a:t>
            </a:r>
            <a:r>
              <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逆操作的功能，不用担心误操作，可以先测试，正式考试时现场抽签。</a:t>
            </a:r>
            <a:endParaRPr lang="zh-CN" altLang="en-US" sz="2200" dirty="0" smtClean="0">
              <a:solidFill>
                <a:schemeClr val="bg1"/>
              </a:solidFill>
              <a:latin typeface="CESI仿宋-GB2312" panose="02000500000000000000" charset="-122"/>
              <a:ea typeface="CESI仿宋-GB2312" panose="02000500000000000000" charset="-122"/>
              <a:cs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a:stretch>
            <a:fillRect/>
          </a:stretch>
        </p:blipFill>
        <p:spPr>
          <a:xfrm>
            <a:off x="5934710" y="2194560"/>
            <a:ext cx="5864225" cy="394525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28350"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打印。</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选定需要打印的科目，在抽签前、后均可以打印如左图所示的抽签登记表。如果没有调换监考员分组，选择</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全部科目</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时还可以打印如右图所示的抽签汇总表。</a:t>
            </a:r>
            <a:endPar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endParaRPr>
          </a:p>
        </p:txBody>
      </p:sp>
      <p:pic>
        <p:nvPicPr>
          <p:cNvPr id="6" name="图片 5"/>
          <p:cNvPicPr>
            <a:picLocks noChangeAspect="1"/>
          </p:cNvPicPr>
          <p:nvPr>
            <p:custDataLst>
              <p:tags r:id="rId4"/>
            </p:custDataLst>
          </p:nvPr>
        </p:nvPicPr>
        <p:blipFill>
          <a:blip r:embed="rId5"/>
          <a:stretch>
            <a:fillRect/>
          </a:stretch>
        </p:blipFill>
        <p:spPr>
          <a:xfrm>
            <a:off x="405130" y="2170430"/>
            <a:ext cx="5419725" cy="3962400"/>
          </a:xfrm>
          <a:prstGeom prst="rect">
            <a:avLst/>
          </a:prstGeom>
        </p:spPr>
      </p:pic>
      <p:sp>
        <p:nvSpPr>
          <p:cNvPr id="10" name="圆角矩形标注 9"/>
          <p:cNvSpPr/>
          <p:nvPr>
            <p:custDataLst>
              <p:tags r:id="rId6"/>
            </p:custDataLst>
          </p:nvPr>
        </p:nvSpPr>
        <p:spPr>
          <a:xfrm>
            <a:off x="7597775" y="3220085"/>
            <a:ext cx="3597910" cy="386080"/>
          </a:xfrm>
          <a:prstGeom prst="wedgeRoundRectCallout">
            <a:avLst>
              <a:gd name="adj1" fmla="val -4765"/>
              <a:gd name="adj2" fmla="val 40328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rgbClr val="FF0000"/>
                </a:solidFill>
                <a:latin typeface="CESI仿宋-GB2312" panose="02000500000000000000" charset="-122"/>
                <a:ea typeface="CESI仿宋-GB2312" panose="02000500000000000000" charset="-122"/>
                <a:cs typeface="CESI仿宋-GB2312" panose="02000500000000000000" charset="-122"/>
              </a:rPr>
              <a:t>“X”</a:t>
            </a: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表示不参加这个科目的监考</a:t>
            </a:r>
            <a:endParaRPr lang="zh-CN" altLang="en-US" dirty="0">
              <a:solidFill>
                <a:srgbClr val="FF0000"/>
              </a:solidFill>
              <a:latin typeface="CESI仿宋-GB2312" panose="02000500000000000000" charset="-122"/>
              <a:ea typeface="CESI仿宋-GB2312" panose="02000500000000000000" charset="-122"/>
              <a:cs typeface="CESI仿宋-GB2312" panose="02000500000000000000" charset="-122"/>
            </a:endParaRPr>
          </a:p>
        </p:txBody>
      </p:sp>
      <p:sp>
        <p:nvSpPr>
          <p:cNvPr id="4" name="圆角矩形标注 3"/>
          <p:cNvSpPr/>
          <p:nvPr>
            <p:custDataLst>
              <p:tags r:id="rId7"/>
            </p:custDataLst>
          </p:nvPr>
        </p:nvSpPr>
        <p:spPr>
          <a:xfrm>
            <a:off x="1179830" y="4591050"/>
            <a:ext cx="4251960" cy="762000"/>
          </a:xfrm>
          <a:prstGeom prst="wedgeRoundRectCallout">
            <a:avLst>
              <a:gd name="adj1" fmla="val -55017"/>
              <a:gd name="adj2" fmla="val -15925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打印时的顺序与显示的顺序一致</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可以点击某一列的标题排序后再排印</a:t>
            </a:r>
            <a:endParaRPr lang="zh-CN" altLang="en-US"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4" grpId="0" bldLvl="0" animBg="1"/>
      <p:bldP spid="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928350" cy="119888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5</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现场抽签</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导出。</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选定需要导出数据的科目，在抽签前、后均可以导出</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Excel</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格式的抽签登记表。如果选择</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全部科目</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可以一次性导出如下图所示的各科抽签登记表，如果没有调换分组，导出的数据中会包含抽签汇总表。</a:t>
            </a:r>
            <a:endPar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endParaRPr>
          </a:p>
        </p:txBody>
      </p:sp>
      <p:pic>
        <p:nvPicPr>
          <p:cNvPr id="4" name="图片 3"/>
          <p:cNvPicPr>
            <a:picLocks noChangeAspect="1"/>
          </p:cNvPicPr>
          <p:nvPr>
            <p:custDataLst>
              <p:tags r:id="rId2"/>
            </p:custDataLst>
          </p:nvPr>
        </p:nvPicPr>
        <p:blipFill>
          <a:blip r:embed="rId3"/>
          <a:stretch>
            <a:fillRect/>
          </a:stretch>
        </p:blipFill>
        <p:spPr>
          <a:xfrm>
            <a:off x="2089150" y="2072640"/>
            <a:ext cx="8013700" cy="4232275"/>
          </a:xfrm>
          <a:prstGeom prst="rect">
            <a:avLst/>
          </a:prstGeom>
        </p:spPr>
      </p:pic>
      <p:sp>
        <p:nvSpPr>
          <p:cNvPr id="10" name="圆角矩形标注 9"/>
          <p:cNvSpPr/>
          <p:nvPr>
            <p:custDataLst>
              <p:tags r:id="rId4"/>
            </p:custDataLst>
          </p:nvPr>
        </p:nvSpPr>
        <p:spPr>
          <a:xfrm>
            <a:off x="5587365" y="4686300"/>
            <a:ext cx="2260600" cy="386080"/>
          </a:xfrm>
          <a:prstGeom prst="wedgeRoundRectCallout">
            <a:avLst>
              <a:gd name="adj1" fmla="val -53539"/>
              <a:gd name="adj2" fmla="val 32417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各科目抽签登记表</a:t>
            </a:r>
            <a:endParaRPr lang="zh-CN" altLang="en-US" dirty="0">
              <a:solidFill>
                <a:srgbClr val="FF0000"/>
              </a:solidFill>
              <a:latin typeface="CESI仿宋-GB2312" panose="02000500000000000000" charset="-122"/>
              <a:ea typeface="CESI仿宋-GB2312" panose="02000500000000000000" charset="-122"/>
            </a:endParaRPr>
          </a:p>
        </p:txBody>
      </p:sp>
      <p:sp>
        <p:nvSpPr>
          <p:cNvPr id="7" name="圆角矩形标注 6"/>
          <p:cNvSpPr/>
          <p:nvPr>
            <p:custDataLst>
              <p:tags r:id="rId5"/>
            </p:custDataLst>
          </p:nvPr>
        </p:nvSpPr>
        <p:spPr>
          <a:xfrm>
            <a:off x="1127760" y="4169410"/>
            <a:ext cx="3758565" cy="643890"/>
          </a:xfrm>
          <a:prstGeom prst="wedgeRoundRectCallout">
            <a:avLst>
              <a:gd name="adj1" fmla="val -1427"/>
              <a:gd name="adj2" fmla="val 26775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未调换监考员分组的</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导出的数据中会包含抽签汇总表</a:t>
            </a:r>
            <a:endParaRPr lang="zh-CN" altLang="en-US"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7" grpId="0" bldLvl="0" animBg="1"/>
      <p:bldP spid="7"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8" name="文本框 7"/>
          <p:cNvSpPr txBox="1"/>
          <p:nvPr/>
        </p:nvSpPr>
        <p:spPr>
          <a:xfrm>
            <a:off x="9852898" y="6415275"/>
            <a:ext cx="2339102" cy="425758"/>
          </a:xfrm>
          <a:prstGeom prst="rect">
            <a:avLst/>
          </a:prstGeom>
          <a:noFill/>
        </p:spPr>
        <p:txBody>
          <a:bodyPr wrap="none" rtlCol="0">
            <a:spAutoFit/>
          </a:bodyPr>
          <a:lstStyle/>
          <a:p>
            <a:pPr>
              <a:lnSpc>
                <a:spcPts val="2600"/>
              </a:lnSpc>
            </a:pPr>
            <a:r>
              <a:rPr lang="zh-CN" altLang="en-US" sz="2400" dirty="0" smtClean="0">
                <a:solidFill>
                  <a:schemeClr val="bg1"/>
                </a:solidFill>
              </a:rPr>
              <a:t>晨辉软件制作室</a:t>
            </a:r>
            <a:endParaRPr lang="zh-CN" altLang="en-US" sz="2400" dirty="0">
              <a:solidFill>
                <a:schemeClr val="bg1"/>
              </a:solidFill>
            </a:endParaRPr>
          </a:p>
        </p:txBody>
      </p:sp>
      <p:sp>
        <p:nvSpPr>
          <p:cNvPr id="2" name="文本框 1"/>
          <p:cNvSpPr txBox="1"/>
          <p:nvPr/>
        </p:nvSpPr>
        <p:spPr>
          <a:xfrm>
            <a:off x="736979" y="252591"/>
            <a:ext cx="3388995"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三、注册和售后服务</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7" name="文本框 6"/>
          <p:cNvSpPr txBox="1"/>
          <p:nvPr/>
        </p:nvSpPr>
        <p:spPr>
          <a:xfrm>
            <a:off x="6062854" y="1892149"/>
            <a:ext cx="3450973" cy="460375"/>
          </a:xfrm>
          <a:prstGeom prst="rect">
            <a:avLst/>
          </a:prstGeom>
          <a:noFill/>
        </p:spPr>
        <p:txBody>
          <a:bodyPr wrap="square" rtlCol="0">
            <a:spAutoFit/>
          </a:bodyPr>
          <a:lstStyle/>
          <a:p>
            <a:pPr algn="just"/>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服务热线：</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13339760426</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pic>
        <p:nvPicPr>
          <p:cNvPr id="9" name="图片 8"/>
          <p:cNvPicPr/>
          <p:nvPr/>
        </p:nvPicPr>
        <p:blipFill>
          <a:blip r:embed="rId2" cstate="print">
            <a:extLst>
              <a:ext uri="{28A0092B-C50C-407E-A947-70E740481C1C}">
                <a14:useLocalDpi xmlns:a14="http://schemas.microsoft.com/office/drawing/2010/main" val="0"/>
              </a:ext>
            </a:extLst>
          </a:blip>
          <a:stretch>
            <a:fillRect/>
          </a:stretch>
        </p:blipFill>
        <p:spPr>
          <a:xfrm>
            <a:off x="2682420" y="1823909"/>
            <a:ext cx="2477407" cy="2573229"/>
          </a:xfrm>
          <a:prstGeom prst="rect">
            <a:avLst/>
          </a:prstGeom>
        </p:spPr>
      </p:pic>
      <p:sp>
        <p:nvSpPr>
          <p:cNvPr id="13" name="文本框 12"/>
          <p:cNvSpPr txBox="1"/>
          <p:nvPr/>
        </p:nvSpPr>
        <p:spPr>
          <a:xfrm>
            <a:off x="6062854" y="2830850"/>
            <a:ext cx="4352665" cy="460375"/>
          </a:xfrm>
          <a:prstGeom prst="rect">
            <a:avLst/>
          </a:prstGeom>
          <a:noFill/>
        </p:spPr>
        <p:txBody>
          <a:bodyPr wrap="square" rtlCol="0">
            <a:spAutoFit/>
          </a:bodyPr>
          <a:lstStyle/>
          <a:p>
            <a:pPr algn="just"/>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邮箱：</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chenhuisoft@163.com</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4" name="文本框 13"/>
          <p:cNvSpPr txBox="1"/>
          <p:nvPr/>
        </p:nvSpPr>
        <p:spPr>
          <a:xfrm>
            <a:off x="6062854" y="3769550"/>
            <a:ext cx="3450973" cy="460375"/>
          </a:xfrm>
          <a:prstGeom prst="rect">
            <a:avLst/>
          </a:prstGeom>
          <a:noFill/>
        </p:spPr>
        <p:txBody>
          <a:bodyPr wrap="square" rtlCol="0">
            <a:spAutoFit/>
          </a:bodyPr>
          <a:lstStyle/>
          <a:p>
            <a:pPr algn="just"/>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QQ</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27967286</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1104900" y="1330960"/>
            <a:ext cx="8105775" cy="546036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3388995"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00" y="873453"/>
            <a:ext cx="9444355" cy="460375"/>
          </a:xfrm>
          <a:prstGeom prst="rect">
            <a:avLst/>
          </a:prstGeom>
          <a:noFill/>
        </p:spPr>
        <p:txBody>
          <a:bodyPr wrap="none" rtlCol="0">
            <a:spAutoFit/>
          </a:bodyPr>
          <a:lstStyle/>
          <a:p>
            <a:pPr indent="594360"/>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1.</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登录官网</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(www.chenhuisoft.cn)</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下载本软件的安装包（压缩文件）</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4" name="矩形 13"/>
          <p:cNvSpPr/>
          <p:nvPr/>
        </p:nvSpPr>
        <p:spPr>
          <a:xfrm>
            <a:off x="2371090" y="5797550"/>
            <a:ext cx="1477010" cy="21145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肘形连接符 15"/>
          <p:cNvCxnSpPr/>
          <p:nvPr/>
        </p:nvCxnSpPr>
        <p:spPr>
          <a:xfrm flipV="1">
            <a:off x="3863975" y="3783330"/>
            <a:ext cx="5679440" cy="2078355"/>
          </a:xfrm>
          <a:prstGeom prst="bentConnector3">
            <a:avLst>
              <a:gd name="adj1" fmla="val 50011"/>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0" name="圆角矩形标注 19"/>
          <p:cNvSpPr/>
          <p:nvPr/>
        </p:nvSpPr>
        <p:spPr>
          <a:xfrm>
            <a:off x="9410700" y="1668145"/>
            <a:ext cx="2320925" cy="807085"/>
          </a:xfrm>
          <a:prstGeom prst="wedgeRoundRectCallout">
            <a:avLst>
              <a:gd name="adj1" fmla="val -20205"/>
              <a:gd name="adj2" fmla="val 10830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latin typeface="CESI仿宋-GB2312" panose="02000500000000000000" charset="-122"/>
                <a:ea typeface="CESI仿宋-GB2312" panose="02000500000000000000" charset="-122"/>
              </a:rPr>
              <a:t>下载的软件安装包</a:t>
            </a:r>
            <a:endParaRPr lang="en-US" altLang="zh-CN" dirty="0" smtClean="0">
              <a:solidFill>
                <a:srgbClr val="FF0000"/>
              </a:solidFill>
              <a:latin typeface="CESI仿宋-GB2312" panose="02000500000000000000" charset="-122"/>
              <a:ea typeface="CESI仿宋-GB2312" panose="02000500000000000000" charset="-122"/>
            </a:endParaRPr>
          </a:p>
          <a:p>
            <a:pPr algn="ctr"/>
            <a:r>
              <a:rPr lang="zh-CN" altLang="en-US" dirty="0" smtClean="0">
                <a:solidFill>
                  <a:srgbClr val="FF0000"/>
                </a:solidFill>
                <a:latin typeface="CESI仿宋-GB2312" panose="02000500000000000000" charset="-122"/>
                <a:ea typeface="CESI仿宋-GB2312" panose="02000500000000000000" charset="-122"/>
              </a:rPr>
              <a:t>（压缩文件</a:t>
            </a:r>
            <a:r>
              <a:rPr lang="zh-CN" altLang="en-US" dirty="0">
                <a:solidFill>
                  <a:srgbClr val="FF0000"/>
                </a:solidFill>
                <a:latin typeface="CESI仿宋-GB2312" panose="02000500000000000000" charset="-122"/>
                <a:ea typeface="CESI仿宋-GB2312" panose="02000500000000000000" charset="-122"/>
              </a:rPr>
              <a:t>）</a:t>
            </a:r>
            <a:endParaRPr lang="zh-CN" altLang="en-US" dirty="0">
              <a:solidFill>
                <a:srgbClr val="FF0000"/>
              </a:solidFill>
              <a:latin typeface="CESI仿宋-GB2312" panose="02000500000000000000" charset="-122"/>
              <a:ea typeface="CESI仿宋-GB2312" panose="02000500000000000000" charset="-122"/>
            </a:endParaRPr>
          </a:p>
        </p:txBody>
      </p:sp>
      <p:pic>
        <p:nvPicPr>
          <p:cNvPr id="7" name="图片 6"/>
          <p:cNvPicPr>
            <a:picLocks noChangeAspect="1"/>
          </p:cNvPicPr>
          <p:nvPr>
            <p:custDataLst>
              <p:tags r:id="rId4"/>
            </p:custDataLst>
          </p:nvPr>
        </p:nvPicPr>
        <p:blipFill>
          <a:blip r:embed="rId5"/>
          <a:stretch>
            <a:fillRect/>
          </a:stretch>
        </p:blipFill>
        <p:spPr>
          <a:xfrm>
            <a:off x="9544685" y="2947670"/>
            <a:ext cx="1393190" cy="18376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20" grpId="0" bldLvl="0" animBg="1"/>
      <p:bldP spid="2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393206" y="6398308"/>
            <a:ext cx="459692" cy="459692"/>
          </a:xfrm>
          <a:prstGeom prst="rect">
            <a:avLst/>
          </a:prstGeom>
        </p:spPr>
      </p:pic>
      <p:sp>
        <p:nvSpPr>
          <p:cNvPr id="2" name="文本框 1"/>
          <p:cNvSpPr txBox="1"/>
          <p:nvPr/>
        </p:nvSpPr>
        <p:spPr>
          <a:xfrm>
            <a:off x="736979" y="252591"/>
            <a:ext cx="3388995"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一、软件安装与注册</a:t>
            </a:r>
            <a:endPar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899140" cy="1198880"/>
          </a:xfrm>
          <a:prstGeom prst="rect">
            <a:avLst/>
          </a:prstGeom>
          <a:noFill/>
        </p:spPr>
        <p:txBody>
          <a:bodyPr wrap="square" rtlCol="0">
            <a:spAutoFit/>
          </a:bodyPr>
          <a:lstStyle/>
          <a:p>
            <a:pPr indent="614045"/>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2.</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将下载的软件安装包解压到硬盘指定位置（如：</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d:\</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e:\</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rgbClr val="FFFF00"/>
                </a:solidFill>
                <a:latin typeface="CESI仿宋-GB2312" panose="02000500000000000000" charset="-122"/>
                <a:ea typeface="CESI仿宋-GB2312" panose="02000500000000000000" charset="-122"/>
                <a:cs typeface="CESI仿宋-GB2312" panose="02000500000000000000" charset="-122"/>
              </a:rPr>
              <a:t>双击可执行文件</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文件即可运行本软件。可在可执行文件上点击鼠标右键，选择“发送到</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桌面快捷方式”，建立桌面图标。</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graphicFrame>
        <p:nvGraphicFramePr>
          <p:cNvPr id="4" name="对象 3"/>
          <p:cNvGraphicFramePr/>
          <p:nvPr>
            <p:custDataLst>
              <p:tags r:id="rId2"/>
            </p:custDataLst>
          </p:nvPr>
        </p:nvGraphicFramePr>
        <p:xfrm>
          <a:off x="3736658" y="2400935"/>
          <a:ext cx="4718685" cy="2840990"/>
        </p:xfrm>
        <a:graphic>
          <a:graphicData uri="http://schemas.openxmlformats.org/presentationml/2006/ole">
            <mc:AlternateContent xmlns:mc="http://schemas.openxmlformats.org/markup-compatibility/2006">
              <mc:Choice xmlns:v="urn:schemas-microsoft-com:vml" Requires="v">
                <p:oleObj spid="_x0000_s6" name="" r:id="rId3" imgW="4714875" imgH="2838450" progId="Paint.Picture">
                  <p:embed/>
                </p:oleObj>
              </mc:Choice>
              <mc:Fallback>
                <p:oleObj name="" r:id="rId3" imgW="4714875" imgH="2838450" progId="Paint.Picture">
                  <p:embed/>
                  <p:pic>
                    <p:nvPicPr>
                      <p:cNvPr id="0" name="图片 5"/>
                      <p:cNvPicPr/>
                      <p:nvPr/>
                    </p:nvPicPr>
                    <p:blipFill>
                      <a:blip r:embed="rId4"/>
                      <a:stretch>
                        <a:fillRect/>
                      </a:stretch>
                    </p:blipFill>
                    <p:spPr>
                      <a:xfrm>
                        <a:off x="3736658" y="2400935"/>
                        <a:ext cx="4718685" cy="2840990"/>
                      </a:xfrm>
                      <a:prstGeom prst="rect">
                        <a:avLst/>
                      </a:prstGeom>
                    </p:spPr>
                  </p:pic>
                </p:oleObj>
              </mc:Fallback>
            </mc:AlternateContent>
          </a:graphicData>
        </a:graphic>
      </p:graphicFrame>
      <p:sp>
        <p:nvSpPr>
          <p:cNvPr id="20" name="圆角矩形标注 19"/>
          <p:cNvSpPr/>
          <p:nvPr>
            <p:custDataLst>
              <p:tags r:id="rId5"/>
            </p:custDataLst>
          </p:nvPr>
        </p:nvSpPr>
        <p:spPr>
          <a:xfrm>
            <a:off x="7823200" y="2621915"/>
            <a:ext cx="2320925" cy="807085"/>
          </a:xfrm>
          <a:prstGeom prst="wedgeRoundRectCallout">
            <a:avLst>
              <a:gd name="adj1" fmla="val -68194"/>
              <a:gd name="adj2" fmla="val 13465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smtClean="0">
                <a:solidFill>
                  <a:srgbClr val="FF0000"/>
                </a:solidFill>
                <a:latin typeface="CESI仿宋-GB2312" panose="02000500000000000000" charset="-122"/>
                <a:ea typeface="CESI仿宋-GB2312" panose="02000500000000000000" charset="-122"/>
                <a:cs typeface="CESI仿宋-GB2312" panose="02000500000000000000" charset="-122"/>
              </a:rPr>
              <a:t>Windows</a:t>
            </a:r>
            <a:r>
              <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rPr>
              <a:t>平台的</a:t>
            </a:r>
            <a:endPar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endParaRPr>
          </a:p>
          <a:p>
            <a:pPr algn="ctr"/>
            <a:r>
              <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rPr>
              <a:t>可执行文件</a:t>
            </a:r>
            <a:endPar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endParaRPr>
          </a:p>
        </p:txBody>
      </p:sp>
      <p:sp>
        <p:nvSpPr>
          <p:cNvPr id="9" name="圆角矩形标注 8"/>
          <p:cNvSpPr/>
          <p:nvPr>
            <p:custDataLst>
              <p:tags r:id="rId6"/>
            </p:custDataLst>
          </p:nvPr>
        </p:nvSpPr>
        <p:spPr>
          <a:xfrm>
            <a:off x="2041525" y="3152140"/>
            <a:ext cx="2320925" cy="807085"/>
          </a:xfrm>
          <a:prstGeom prst="wedgeRoundRectCallout">
            <a:avLst>
              <a:gd name="adj1" fmla="val 99712"/>
              <a:gd name="adj2" fmla="val 7785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rPr>
              <a:t>国产统信</a:t>
            </a:r>
            <a:r>
              <a:rPr lang="en-US" altLang="zh-CN" dirty="0" smtClean="0">
                <a:solidFill>
                  <a:srgbClr val="FF0000"/>
                </a:solidFill>
                <a:latin typeface="CESI仿宋-GB2312" panose="02000500000000000000" charset="-122"/>
                <a:ea typeface="CESI仿宋-GB2312" panose="02000500000000000000" charset="-122"/>
                <a:cs typeface="CESI仿宋-GB2312" panose="02000500000000000000" charset="-122"/>
              </a:rPr>
              <a:t>UOS</a:t>
            </a:r>
            <a:r>
              <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rPr>
              <a:t>平台的</a:t>
            </a:r>
            <a:endPar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endParaRPr>
          </a:p>
          <a:p>
            <a:pPr algn="ctr"/>
            <a:r>
              <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rPr>
              <a:t>可执行文件</a:t>
            </a:r>
            <a:endParaRPr lang="zh-CN" altLang="en-US" dirty="0" smtClean="0">
              <a:solidFill>
                <a:srgbClr val="FF0000"/>
              </a:solidFill>
              <a:latin typeface="CESI仿宋-GB2312" panose="02000500000000000000" charset="-122"/>
              <a:ea typeface="CESI仿宋-GB2312" panose="02000500000000000000" charset="-122"/>
              <a:cs typeface="CESI仿宋-GB2312" panose="02000500000000000000" charset="-122"/>
            </a:endParaRPr>
          </a:p>
        </p:txBody>
      </p:sp>
      <p:sp>
        <p:nvSpPr>
          <p:cNvPr id="7" name="文本框 6"/>
          <p:cNvSpPr txBox="1"/>
          <p:nvPr/>
        </p:nvSpPr>
        <p:spPr>
          <a:xfrm>
            <a:off x="9852898" y="6415275"/>
            <a:ext cx="2316480" cy="424815"/>
          </a:xfrm>
          <a:prstGeom prst="rect">
            <a:avLst/>
          </a:prstGeom>
          <a:noFill/>
        </p:spPr>
        <p:txBody>
          <a:bodyPr wrap="none" rtlCol="0">
            <a:spAutoFit/>
          </a:bodyPr>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9" grpId="0" bldLvl="0" animBg="1"/>
      <p:bldP spid="9"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14" name="图片 13" descr="kscq8"/>
          <p:cNvPicPr>
            <a:picLocks noChangeAspect="1"/>
          </p:cNvPicPr>
          <p:nvPr/>
        </p:nvPicPr>
        <p:blipFill>
          <a:blip r:embed="rId1"/>
          <a:stretch>
            <a:fillRect/>
          </a:stretch>
        </p:blipFill>
        <p:spPr>
          <a:xfrm>
            <a:off x="908050" y="3429000"/>
            <a:ext cx="4170045" cy="2520950"/>
          </a:xfrm>
          <a:prstGeom prst="rect">
            <a:avLst/>
          </a:prstGeom>
        </p:spPr>
      </p:pic>
      <p:pic>
        <p:nvPicPr>
          <p:cNvPr id="7" name="图片 6" descr="kscq7"/>
          <p:cNvPicPr>
            <a:picLocks noChangeAspect="1"/>
          </p:cNvPicPr>
          <p:nvPr/>
        </p:nvPicPr>
        <p:blipFill>
          <a:blip r:embed="rId2"/>
          <a:stretch>
            <a:fillRect/>
          </a:stretch>
        </p:blipFill>
        <p:spPr>
          <a:xfrm>
            <a:off x="5518785" y="2936240"/>
            <a:ext cx="5666740" cy="329120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2" name="文本框 1"/>
          <p:cNvSpPr txBox="1"/>
          <p:nvPr/>
        </p:nvSpPr>
        <p:spPr>
          <a:xfrm>
            <a:off x="736979" y="252591"/>
            <a:ext cx="3388995"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873105" cy="2306955"/>
          </a:xfrm>
          <a:prstGeom prst="rect">
            <a:avLst/>
          </a:prstGeom>
          <a:noFill/>
          <a:effectLst>
            <a:glow rad="1447800">
              <a:schemeClr val="accent2"/>
            </a:glow>
          </a:effectLst>
        </p:spPr>
        <p:txBody>
          <a:bodyPr wrap="square" rtlCol="0">
            <a:spAutoFit/>
          </a:bodyPr>
          <a:lstStyle/>
          <a:p>
            <a:pPr indent="614045"/>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3.</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点击第一页中的</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获取注册码</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按钮，按要求扫描第一个二维码付款，扫描第二个二维码按要求填写电脑序列号、付款凭证图片、单位名称、接收注册码的邮箱等。</a:t>
            </a:r>
            <a:endParaRPr lang="zh-CN" altLang="en-US" sz="2400" dirty="0" smtClean="0">
              <a:solidFill>
                <a:schemeClr val="bg1"/>
              </a:solidFill>
              <a:effectLst>
                <a:glow rad="139700">
                  <a:schemeClr val="accent4">
                    <a:satMod val="175000"/>
                    <a:alpha val="40000"/>
                  </a:schemeClr>
                </a:glow>
              </a:effectLst>
              <a:latin typeface="CESI仿宋-GB2312" panose="02000500000000000000" charset="-122"/>
              <a:ea typeface="CESI仿宋-GB2312" panose="02000500000000000000" charset="-122"/>
              <a:cs typeface="CESI仿宋-GB2312" panose="02000500000000000000" charset="-122"/>
            </a:endParaRPr>
          </a:p>
          <a:p>
            <a:pPr indent="614045"/>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提交注册信息后，我们会及时发布注册码，用户通过扫描第三个二维码可以查看。</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注册码与</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序列号只能对应使用，电脑更换硬件或重装系统后，可能需要重新购买注册码。</a:t>
            </a:r>
            <a:endPar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endParaRPr>
          </a:p>
        </p:txBody>
      </p:sp>
      <p:sp>
        <p:nvSpPr>
          <p:cNvPr id="9" name="圆角矩形标注 8"/>
          <p:cNvSpPr/>
          <p:nvPr>
            <p:custDataLst>
              <p:tags r:id="rId4"/>
            </p:custDataLst>
          </p:nvPr>
        </p:nvSpPr>
        <p:spPr>
          <a:xfrm>
            <a:off x="2421255" y="4850765"/>
            <a:ext cx="1605915" cy="334010"/>
          </a:xfrm>
          <a:prstGeom prst="wedgeRoundRectCallout">
            <a:avLst>
              <a:gd name="adj1" fmla="val 64910"/>
              <a:gd name="adj2" fmla="val 23616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软件注册按钮</a:t>
            </a:r>
            <a:endParaRPr lang="zh-CN" dirty="0">
              <a:solidFill>
                <a:srgbClr val="FF0000"/>
              </a:solidFill>
              <a:latin typeface="CESI仿宋-GB2312" panose="02000500000000000000" charset="-122"/>
              <a:ea typeface="CESI仿宋-GB2312" panose="02000500000000000000" charset="-122"/>
            </a:endParaRPr>
          </a:p>
        </p:txBody>
      </p:sp>
      <p:sp>
        <p:nvSpPr>
          <p:cNvPr id="10" name="圆角矩形标注 9"/>
          <p:cNvSpPr/>
          <p:nvPr>
            <p:custDataLst>
              <p:tags r:id="rId5"/>
            </p:custDataLst>
          </p:nvPr>
        </p:nvSpPr>
        <p:spPr>
          <a:xfrm>
            <a:off x="6022975" y="4850765"/>
            <a:ext cx="8845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latin typeface="CESI仿宋-GB2312" panose="02000500000000000000" charset="-122"/>
                <a:ea typeface="CESI仿宋-GB2312" panose="02000500000000000000" charset="-122"/>
              </a:rPr>
              <a:t>付款</a:t>
            </a:r>
            <a:endParaRPr lang="zh-CN" dirty="0">
              <a:solidFill>
                <a:srgbClr val="FF0000"/>
              </a:solidFill>
              <a:latin typeface="CESI仿宋-GB2312" panose="02000500000000000000" charset="-122"/>
              <a:ea typeface="CESI仿宋-GB2312" panose="02000500000000000000" charset="-122"/>
            </a:endParaRPr>
          </a:p>
        </p:txBody>
      </p:sp>
      <p:sp>
        <p:nvSpPr>
          <p:cNvPr id="11" name="圆角矩形标注 10"/>
          <p:cNvSpPr/>
          <p:nvPr>
            <p:custDataLst>
              <p:tags r:id="rId6"/>
            </p:custDataLst>
          </p:nvPr>
        </p:nvSpPr>
        <p:spPr>
          <a:xfrm>
            <a:off x="7509510" y="4850765"/>
            <a:ext cx="16211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提交注册信息</a:t>
            </a:r>
            <a:endParaRPr lang="zh-CN" dirty="0">
              <a:solidFill>
                <a:srgbClr val="FF0000"/>
              </a:solidFill>
              <a:latin typeface="CESI仿宋-GB2312" panose="02000500000000000000" charset="-122"/>
              <a:ea typeface="CESI仿宋-GB2312" panose="02000500000000000000" charset="-122"/>
            </a:endParaRPr>
          </a:p>
        </p:txBody>
      </p:sp>
      <p:sp>
        <p:nvSpPr>
          <p:cNvPr id="12" name="圆角矩形标注 11"/>
          <p:cNvSpPr/>
          <p:nvPr>
            <p:custDataLst>
              <p:tags r:id="rId7"/>
            </p:custDataLst>
          </p:nvPr>
        </p:nvSpPr>
        <p:spPr>
          <a:xfrm>
            <a:off x="9352915" y="4850765"/>
            <a:ext cx="1621155" cy="396240"/>
          </a:xfrm>
          <a:prstGeom prst="wedgeRoundRectCallout">
            <a:avLst>
              <a:gd name="adj1" fmla="val 13236"/>
              <a:gd name="adj2" fmla="val -17487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查看注册码</a:t>
            </a:r>
            <a:endParaRPr lang="zh-CN" dirty="0">
              <a:solidFill>
                <a:srgbClr val="FF0000"/>
              </a:solidFill>
              <a:latin typeface="CESI仿宋-GB2312" panose="02000500000000000000" charset="-122"/>
              <a:ea typeface="CESI仿宋-GB2312" panose="02000500000000000000" charset="-122"/>
            </a:endParaRPr>
          </a:p>
        </p:txBody>
      </p:sp>
      <p:sp>
        <p:nvSpPr>
          <p:cNvPr id="4" name="文本框 3"/>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11" grpId="0" bldLvl="0" animBg="1"/>
      <p:bldP spid="11" grpId="1" animBg="1"/>
      <p:bldP spid="12" grpId="0" bldLvl="0" animBg="1"/>
      <p:bldP spid="1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7" name="图片 6" descr="kscq8"/>
          <p:cNvPicPr>
            <a:picLocks noChangeAspect="1"/>
          </p:cNvPicPr>
          <p:nvPr/>
        </p:nvPicPr>
        <p:blipFill>
          <a:blip r:embed="rId1"/>
          <a:stretch>
            <a:fillRect/>
          </a:stretch>
        </p:blipFill>
        <p:spPr>
          <a:xfrm>
            <a:off x="2170430" y="1671955"/>
            <a:ext cx="7851140" cy="4682490"/>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2" name="文本框 1"/>
          <p:cNvSpPr txBox="1"/>
          <p:nvPr/>
        </p:nvSpPr>
        <p:spPr>
          <a:xfrm>
            <a:off x="736979" y="252591"/>
            <a:ext cx="3388995"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一、软件安装与注册</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0852785" cy="829945"/>
          </a:xfrm>
          <a:prstGeom prst="rect">
            <a:avLst/>
          </a:prstGeom>
          <a:noFill/>
        </p:spPr>
        <p:txBody>
          <a:bodyPr wrap="square" rtlCol="0">
            <a:spAutoFit/>
          </a:bodyPr>
          <a:lstStyle/>
          <a:p>
            <a:pPr indent="603885"/>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4.</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获取注册码后在“</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sym typeface="+mn-ea"/>
              </a:rPr>
              <a:t>设置</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考点考场”窗口填入正确的注册码即可使用本软件的全部功能。</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10" name="矩形 9"/>
          <p:cNvSpPr/>
          <p:nvPr/>
        </p:nvSpPr>
        <p:spPr>
          <a:xfrm>
            <a:off x="6134735" y="5708015"/>
            <a:ext cx="2592705" cy="3219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标注 19"/>
          <p:cNvSpPr/>
          <p:nvPr>
            <p:custDataLst>
              <p:tags r:id="rId3"/>
            </p:custDataLst>
          </p:nvPr>
        </p:nvSpPr>
        <p:spPr>
          <a:xfrm>
            <a:off x="5720080" y="4469765"/>
            <a:ext cx="2597785" cy="466090"/>
          </a:xfrm>
          <a:prstGeom prst="wedgeRoundRectCallout">
            <a:avLst>
              <a:gd name="adj1" fmla="val -8127"/>
              <a:gd name="adj2" fmla="val 199318"/>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latin typeface="CESI仿宋-GB2312" panose="02000500000000000000" charset="-122"/>
                <a:ea typeface="CESI仿宋-GB2312" panose="02000500000000000000" charset="-122"/>
              </a:rPr>
              <a:t>填入查询到的注册码</a:t>
            </a:r>
            <a:endParaRPr lang="zh-CN" dirty="0">
              <a:solidFill>
                <a:srgbClr val="FF0000"/>
              </a:solidFill>
              <a:latin typeface="CESI仿宋-GB2312" panose="02000500000000000000" charset="-122"/>
              <a:ea typeface="CESI仿宋-GB2312" panose="02000500000000000000" charset="-122"/>
            </a:endParaRPr>
          </a:p>
        </p:txBody>
      </p:sp>
      <p:sp>
        <p:nvSpPr>
          <p:cNvPr id="6" name="圆角矩形标注 5"/>
          <p:cNvSpPr/>
          <p:nvPr>
            <p:custDataLst>
              <p:tags r:id="rId4"/>
            </p:custDataLst>
          </p:nvPr>
        </p:nvSpPr>
        <p:spPr>
          <a:xfrm>
            <a:off x="1507490" y="4840605"/>
            <a:ext cx="2597785" cy="661035"/>
          </a:xfrm>
          <a:prstGeom prst="wedgeRoundRectCallout">
            <a:avLst>
              <a:gd name="adj1" fmla="val 33475"/>
              <a:gd name="adj2" fmla="val 9591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smtClean="0">
                <a:solidFill>
                  <a:srgbClr val="FF0000"/>
                </a:solidFill>
                <a:latin typeface="CESI仿宋-GB2312" panose="02000500000000000000" charset="-122"/>
                <a:ea typeface="CESI仿宋-GB2312" panose="02000500000000000000" charset="-122"/>
              </a:rPr>
              <a:t>提交注册申请时</a:t>
            </a:r>
            <a:endParaRPr lang="zh-CN" dirty="0" smtClean="0">
              <a:solidFill>
                <a:srgbClr val="FF0000"/>
              </a:solidFill>
              <a:latin typeface="CESI仿宋-GB2312" panose="02000500000000000000" charset="-122"/>
              <a:ea typeface="CESI仿宋-GB2312" panose="02000500000000000000" charset="-122"/>
            </a:endParaRPr>
          </a:p>
          <a:p>
            <a:pPr algn="ctr"/>
            <a:r>
              <a:rPr lang="zh-CN" dirty="0" smtClean="0">
                <a:solidFill>
                  <a:srgbClr val="FF0000"/>
                </a:solidFill>
                <a:latin typeface="CESI仿宋-GB2312" panose="02000500000000000000" charset="-122"/>
                <a:ea typeface="CESI仿宋-GB2312" panose="02000500000000000000" charset="-122"/>
              </a:rPr>
              <a:t>需要填写的序列号</a:t>
            </a:r>
            <a:endParaRPr lang="zh-CN" dirty="0">
              <a:solidFill>
                <a:srgbClr val="FF0000"/>
              </a:solidFill>
              <a:latin typeface="CESI仿宋-GB2312" panose="02000500000000000000" charset="-122"/>
              <a:ea typeface="CESI仿宋-GB2312" panose="02000500000000000000" charset="-122"/>
            </a:endParaRPr>
          </a:p>
        </p:txBody>
      </p:sp>
      <p:sp>
        <p:nvSpPr>
          <p:cNvPr id="11" name="圆角矩形标注 10"/>
          <p:cNvSpPr/>
          <p:nvPr>
            <p:custDataLst>
              <p:tags r:id="rId5"/>
            </p:custDataLst>
          </p:nvPr>
        </p:nvSpPr>
        <p:spPr>
          <a:xfrm>
            <a:off x="8627745" y="4196080"/>
            <a:ext cx="1990090" cy="739775"/>
          </a:xfrm>
          <a:prstGeom prst="wedgeRoundRectCallout">
            <a:avLst>
              <a:gd name="adj1" fmla="val -38704"/>
              <a:gd name="adj2" fmla="val 20236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dirty="0">
                <a:solidFill>
                  <a:srgbClr val="FF0000"/>
                </a:solidFill>
                <a:latin typeface="CESI仿宋-GB2312" panose="02000500000000000000" charset="-122"/>
                <a:ea typeface="CESI仿宋-GB2312" panose="02000500000000000000" charset="-122"/>
              </a:rPr>
              <a:t>打开注册窗口，</a:t>
            </a:r>
            <a:endParaRPr lang="zh-CN"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填写注册信息</a:t>
            </a:r>
            <a:endParaRPr lang="zh-CN" altLang="en-US" dirty="0">
              <a:solidFill>
                <a:srgbClr val="FF0000"/>
              </a:solidFill>
              <a:latin typeface="CESI仿宋-GB2312" panose="02000500000000000000" charset="-122"/>
              <a:ea typeface="CESI仿宋-GB2312" panose="02000500000000000000" charset="-122"/>
            </a:endParaRPr>
          </a:p>
        </p:txBody>
      </p:sp>
      <p:sp>
        <p:nvSpPr>
          <p:cNvPr id="4" name="文本框 3"/>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par>
                          <p:cTn id="8" fill="hold">
                            <p:stCondLst>
                              <p:cond delay="2000"/>
                            </p:stCondLst>
                            <p:childTnLst>
                              <p:par>
                                <p:cTn id="9" presetID="17"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7"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17" presetClass="entr" presetSubtype="1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20" grpId="0" bldLvl="0" animBg="1"/>
      <p:bldP spid="20" grpId="1" animBg="1"/>
      <p:bldP spid="6" grpId="0" bldLvl="0" animBg="1"/>
      <p:bldP spid="6" grpId="1" animBg="1"/>
      <p:bldP spid="11" grpId="0" bldLvl="0" animBg="1"/>
      <p:bldP spid="1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6" name="图片 5" descr="kscq9"/>
          <p:cNvPicPr>
            <a:picLocks noChangeAspect="1"/>
          </p:cNvPicPr>
          <p:nvPr/>
        </p:nvPicPr>
        <p:blipFill>
          <a:blip r:embed="rId1"/>
          <a:stretch>
            <a:fillRect/>
          </a:stretch>
        </p:blipFill>
        <p:spPr>
          <a:xfrm>
            <a:off x="2505393" y="2442210"/>
            <a:ext cx="7181215" cy="391477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1014710" cy="1568450"/>
          </a:xfrm>
          <a:prstGeom prst="rect">
            <a:avLst/>
          </a:prstGeom>
          <a:noFill/>
        </p:spPr>
        <p:txBody>
          <a:bodyPr wrap="square" rtlCol="0">
            <a:spAutoFit/>
          </a:bodyPr>
          <a:lstStyle/>
          <a:p>
            <a:pPr indent="594360"/>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1.</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设置考点考场。</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按实际情况设置考点信息、监考员配备标准</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每组</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2</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人或</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3</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人</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、各科考试的考场数量、科目名称和第</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1</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个考场的考场号</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适用于考区统一编排考场号、一个考点分多个考务办公室的情况</a:t>
            </a:r>
            <a:r>
              <a:rPr lang="en-US" altLang="zh-CN" sz="2400"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。可在此页面修改抽签、清除抽签、调换监考员分组的密码。</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9" name="矩形 8"/>
          <p:cNvSpPr/>
          <p:nvPr/>
        </p:nvSpPr>
        <p:spPr>
          <a:xfrm>
            <a:off x="3973830" y="6052820"/>
            <a:ext cx="4970780" cy="29273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5007610" y="4798060"/>
            <a:ext cx="4644390" cy="636905"/>
          </a:xfrm>
          <a:prstGeom prst="wedgeRoundRectCallout">
            <a:avLst>
              <a:gd name="adj1" fmla="val -21369"/>
              <a:gd name="adj2" fmla="val 144516"/>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latin typeface="CESI仿宋-GB2312" panose="02000500000000000000" charset="-122"/>
                <a:ea typeface="CESI仿宋-GB2312" panose="02000500000000000000" charset="-122"/>
              </a:rPr>
              <a:t>可在此处修改抽签密码、清除抽签的密码</a:t>
            </a:r>
            <a:endParaRPr lang="zh-CN" altLang="en-US" dirty="0" smtClean="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调换监考员分组的密码</a:t>
            </a:r>
            <a:endParaRPr lang="zh-CN" altLang="en-US" dirty="0">
              <a:solidFill>
                <a:srgbClr val="FF0000"/>
              </a:solidFill>
              <a:latin typeface="CESI仿宋-GB2312" panose="02000500000000000000" charset="-122"/>
              <a:ea typeface="CESI仿宋-GB2312" panose="02000500000000000000" charset="-122"/>
            </a:endParaRPr>
          </a:p>
        </p:txBody>
      </p:sp>
      <p:sp>
        <p:nvSpPr>
          <p:cNvPr id="7" name="圆角矩形标注 6"/>
          <p:cNvSpPr/>
          <p:nvPr/>
        </p:nvSpPr>
        <p:spPr>
          <a:xfrm>
            <a:off x="3756025" y="3984625"/>
            <a:ext cx="3964940" cy="423545"/>
          </a:xfrm>
          <a:prstGeom prst="wedgeRoundRectCallout">
            <a:avLst>
              <a:gd name="adj1" fmla="val -47421"/>
              <a:gd name="adj2" fmla="val -17173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通过下拉列表选择，每组</a:t>
            </a:r>
            <a:r>
              <a:rPr lang="en-US" altLang="zh-CN" dirty="0">
                <a:solidFill>
                  <a:srgbClr val="FF0000"/>
                </a:solidFill>
                <a:latin typeface="CESI仿宋-GB2312" panose="02000500000000000000" charset="-122"/>
                <a:ea typeface="CESI仿宋-GB2312" panose="02000500000000000000" charset="-122"/>
                <a:cs typeface="CESI仿宋-GB2312" panose="02000500000000000000" charset="-122"/>
              </a:rPr>
              <a:t>2</a:t>
            </a: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人或</a:t>
            </a:r>
            <a:r>
              <a:rPr lang="en-US" altLang="zh-CN" dirty="0">
                <a:solidFill>
                  <a:srgbClr val="FF0000"/>
                </a:solidFill>
                <a:latin typeface="CESI仿宋-GB2312" panose="02000500000000000000" charset="-122"/>
                <a:ea typeface="CESI仿宋-GB2312" panose="02000500000000000000" charset="-122"/>
                <a:cs typeface="CESI仿宋-GB2312" panose="02000500000000000000" charset="-122"/>
              </a:rPr>
              <a:t>3</a:t>
            </a: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人</a:t>
            </a:r>
            <a:endParaRPr lang="zh-CN" altLang="en-US" dirty="0">
              <a:solidFill>
                <a:srgbClr val="FF0000"/>
              </a:solidFill>
              <a:latin typeface="CESI仿宋-GB2312" panose="02000500000000000000" charset="-122"/>
              <a:ea typeface="CESI仿宋-GB2312" panose="02000500000000000000" charset="-122"/>
              <a:cs typeface="CESI仿宋-GB2312" panose="02000500000000000000" charset="-122"/>
            </a:endParaRPr>
          </a:p>
        </p:txBody>
      </p:sp>
      <p:sp>
        <p:nvSpPr>
          <p:cNvPr id="4" name="文本框 3"/>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P spid="7" grpId="0" bldLvl="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10" name="图片 9" descr="kscq1"/>
          <p:cNvPicPr>
            <a:picLocks noChangeAspect="1"/>
          </p:cNvPicPr>
          <p:nvPr/>
        </p:nvPicPr>
        <p:blipFill>
          <a:blip r:embed="rId1"/>
          <a:stretch>
            <a:fillRect/>
          </a:stretch>
        </p:blipFill>
        <p:spPr>
          <a:xfrm>
            <a:off x="2279968" y="2811780"/>
            <a:ext cx="7632065" cy="3538855"/>
          </a:xfrm>
          <a:prstGeom prst="rect">
            <a:avLst/>
          </a:prstGeom>
        </p:spPr>
      </p:pic>
      <p:pic>
        <p:nvPicPr>
          <p:cNvPr id="5" name="图片 4"/>
          <p:cNvPicPr>
            <a:picLocks noChangeAspect="1"/>
          </p:cNvPicPr>
          <p:nvPr/>
        </p:nvPicPr>
        <p:blipFill>
          <a:blip r:embed="rId2"/>
          <a:stretch>
            <a:fillRect/>
          </a:stretch>
        </p:blipFill>
        <p:spPr>
          <a:xfrm>
            <a:off x="9393206" y="6398308"/>
            <a:ext cx="459692" cy="459692"/>
          </a:xfrm>
          <a:prstGeom prst="rect">
            <a:avLst/>
          </a:prstGeom>
        </p:spPr>
      </p:pic>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20" y="873760"/>
            <a:ext cx="11008360" cy="1938020"/>
          </a:xfrm>
          <a:prstGeom prst="rect">
            <a:avLst/>
          </a:prstGeom>
          <a:noFill/>
        </p:spPr>
        <p:txBody>
          <a:bodyPr wrap="square" rtlCol="0">
            <a:spAutoFit/>
          </a:bodyPr>
          <a:lstStyle/>
          <a:p>
            <a:pPr indent="623570"/>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2.</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添加、调换、勾选监考员。</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手工添加或批量导入监考员姓名、性别，调换监考员分组，根据考场数量手工或随机勾选每科考试参加监考的监考员组。点击监考员列表的标题列可以按指定列进行升序或降序排列（排序后可以重新编号），可以选定科目后批量勾选或批量清除。</a:t>
            </a:r>
            <a:r>
              <a:rPr lang="zh-CN" altLang="en-US" sz="2400" dirty="0" smtClean="0">
                <a:solidFill>
                  <a:srgbClr val="FFFF00"/>
                </a:solidFill>
                <a:latin typeface="CESI仿宋-GB2312" panose="02000500000000000000" charset="-122"/>
                <a:ea typeface="CESI仿宋-GB2312" panose="02000500000000000000" charset="-122"/>
                <a:cs typeface="CESI仿宋-GB2312" panose="02000500000000000000" charset="-122"/>
              </a:rPr>
              <a:t>每场考试勾选的监考员组数不能少于考场数，建议至少多勾选一组作为备用组。</a:t>
            </a:r>
            <a:endParaRPr lang="zh-CN" altLang="en-US" sz="2400" dirty="0">
              <a:solidFill>
                <a:srgbClr val="FFFF00"/>
              </a:solidFill>
              <a:latin typeface="CESI仿宋-GB2312" panose="02000500000000000000" charset="-122"/>
              <a:ea typeface="CESI仿宋-GB2312" panose="02000500000000000000" charset="-122"/>
              <a:cs typeface="CESI仿宋-GB2312" panose="02000500000000000000" charset="-122"/>
            </a:endParaRPr>
          </a:p>
        </p:txBody>
      </p:sp>
      <p:sp>
        <p:nvSpPr>
          <p:cNvPr id="6" name="圆角矩形标注 5"/>
          <p:cNvSpPr/>
          <p:nvPr/>
        </p:nvSpPr>
        <p:spPr>
          <a:xfrm>
            <a:off x="737235" y="5340985"/>
            <a:ext cx="1543685" cy="722630"/>
          </a:xfrm>
          <a:prstGeom prst="wedgeRoundRectCallout">
            <a:avLst>
              <a:gd name="adj1" fmla="val 61723"/>
              <a:gd name="adj2" fmla="val 7170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latin typeface="CESI仿宋-GB2312" panose="02000500000000000000" charset="-122"/>
                <a:ea typeface="CESI仿宋-GB2312" panose="02000500000000000000" charset="-122"/>
              </a:rPr>
              <a:t>选择批量</a:t>
            </a:r>
            <a:endParaRPr lang="zh-CN" altLang="en-US" dirty="0" smtClean="0">
              <a:solidFill>
                <a:srgbClr val="FF0000"/>
              </a:solidFill>
              <a:latin typeface="CESI仿宋-GB2312" panose="02000500000000000000" charset="-122"/>
              <a:ea typeface="CESI仿宋-GB2312" panose="02000500000000000000" charset="-122"/>
            </a:endParaRPr>
          </a:p>
          <a:p>
            <a:pPr algn="ctr"/>
            <a:r>
              <a:rPr lang="zh-CN" altLang="en-US" dirty="0" smtClean="0">
                <a:solidFill>
                  <a:srgbClr val="FF0000"/>
                </a:solidFill>
                <a:latin typeface="CESI仿宋-GB2312" panose="02000500000000000000" charset="-122"/>
                <a:ea typeface="CESI仿宋-GB2312" panose="02000500000000000000" charset="-122"/>
              </a:rPr>
              <a:t>操作的科目</a:t>
            </a:r>
            <a:endParaRPr lang="en-US" altLang="zh-CN" dirty="0" smtClean="0">
              <a:solidFill>
                <a:srgbClr val="FF0000"/>
              </a:solidFill>
              <a:latin typeface="CESI仿宋-GB2312" panose="02000500000000000000" charset="-122"/>
              <a:ea typeface="CESI仿宋-GB2312" panose="02000500000000000000" charset="-122"/>
            </a:endParaRPr>
          </a:p>
        </p:txBody>
      </p:sp>
      <p:sp>
        <p:nvSpPr>
          <p:cNvPr id="9" name="矩形 8"/>
          <p:cNvSpPr/>
          <p:nvPr/>
        </p:nvSpPr>
        <p:spPr>
          <a:xfrm>
            <a:off x="3811905" y="5855970"/>
            <a:ext cx="5173980" cy="2457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标注 11"/>
          <p:cNvSpPr/>
          <p:nvPr>
            <p:custDataLst>
              <p:tags r:id="rId3"/>
            </p:custDataLst>
          </p:nvPr>
        </p:nvSpPr>
        <p:spPr>
          <a:xfrm>
            <a:off x="4240530" y="4584700"/>
            <a:ext cx="2491740" cy="930910"/>
          </a:xfrm>
          <a:prstGeom prst="wedgeRoundRectCallout">
            <a:avLst>
              <a:gd name="adj1" fmla="val -26070"/>
              <a:gd name="adj2" fmla="val 8451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调换监考员分组</a:t>
            </a:r>
            <a:endParaRPr lang="zh-CN" altLang="en-US" dirty="0">
              <a:solidFill>
                <a:srgbClr val="FF0000"/>
              </a:solidFill>
              <a:latin typeface="CESI仿宋-GB2312" panose="02000500000000000000" charset="-122"/>
              <a:ea typeface="CESI仿宋-GB2312" panose="02000500000000000000" charset="-122"/>
              <a:cs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可以只调换</a:t>
            </a:r>
            <a:r>
              <a:rPr lang="en-US" altLang="zh-CN" dirty="0">
                <a:solidFill>
                  <a:srgbClr val="FF0000"/>
                </a:solidFill>
                <a:latin typeface="CESI仿宋-GB2312" panose="02000500000000000000" charset="-122"/>
                <a:ea typeface="CESI仿宋-GB2312" panose="02000500000000000000" charset="-122"/>
                <a:cs typeface="CESI仿宋-GB2312" panose="02000500000000000000" charset="-122"/>
              </a:rPr>
              <a:t>1</a:t>
            </a: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人</a:t>
            </a:r>
            <a:endParaRPr lang="zh-CN" altLang="en-US" dirty="0">
              <a:solidFill>
                <a:srgbClr val="FF0000"/>
              </a:solidFill>
              <a:latin typeface="CESI仿宋-GB2312" panose="02000500000000000000" charset="-122"/>
              <a:ea typeface="CESI仿宋-GB2312" panose="02000500000000000000" charset="-122"/>
              <a:cs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也可以同时调换多</a:t>
            </a:r>
            <a:r>
              <a:rPr lang="zh-CN" altLang="en-US" dirty="0">
                <a:solidFill>
                  <a:srgbClr val="FF0000"/>
                </a:solidFill>
                <a:latin typeface="CESI仿宋-GB2312" panose="02000500000000000000" charset="-122"/>
                <a:ea typeface="CESI仿宋-GB2312" panose="02000500000000000000" charset="-122"/>
                <a:cs typeface="CESI仿宋-GB2312" panose="02000500000000000000" charset="-122"/>
              </a:rPr>
              <a:t>人</a:t>
            </a:r>
            <a:endParaRPr lang="zh-CN" altLang="en-US" dirty="0">
              <a:solidFill>
                <a:srgbClr val="FF0000"/>
              </a:solidFill>
              <a:latin typeface="CESI仿宋-GB2312" panose="02000500000000000000" charset="-122"/>
              <a:ea typeface="CESI仿宋-GB2312" panose="02000500000000000000" charset="-122"/>
              <a:cs typeface="CESI仿宋-GB2312" panose="02000500000000000000" charset="-122"/>
            </a:endParaRPr>
          </a:p>
        </p:txBody>
      </p:sp>
      <p:sp>
        <p:nvSpPr>
          <p:cNvPr id="7" name="圆角矩形标注 6"/>
          <p:cNvSpPr/>
          <p:nvPr>
            <p:custDataLst>
              <p:tags r:id="rId4"/>
            </p:custDataLst>
          </p:nvPr>
        </p:nvSpPr>
        <p:spPr>
          <a:xfrm>
            <a:off x="8822055" y="3851275"/>
            <a:ext cx="1872615" cy="652780"/>
          </a:xfrm>
          <a:prstGeom prst="wedgeRoundRectCallout">
            <a:avLst>
              <a:gd name="adj1" fmla="val -65213"/>
              <a:gd name="adj2" fmla="val -8867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点击列标题</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可以按此列排序</a:t>
            </a:r>
            <a:endParaRPr lang="zh-CN" altLang="en-US" dirty="0">
              <a:solidFill>
                <a:srgbClr val="FF0000"/>
              </a:solidFill>
              <a:latin typeface="CESI仿宋-GB2312" panose="02000500000000000000" charset="-122"/>
              <a:ea typeface="CESI仿宋-GB2312" panose="02000500000000000000" charset="-122"/>
            </a:endParaRPr>
          </a:p>
        </p:txBody>
      </p:sp>
      <p:sp>
        <p:nvSpPr>
          <p:cNvPr id="13" name="圆角矩形标注 12"/>
          <p:cNvSpPr/>
          <p:nvPr>
            <p:custDataLst>
              <p:tags r:id="rId5"/>
            </p:custDataLst>
          </p:nvPr>
        </p:nvSpPr>
        <p:spPr>
          <a:xfrm>
            <a:off x="1633855" y="4657725"/>
            <a:ext cx="2329180" cy="360680"/>
          </a:xfrm>
          <a:prstGeom prst="wedgeRoundRectCallout">
            <a:avLst>
              <a:gd name="adj1" fmla="val 20010"/>
              <a:gd name="adj2" fmla="val 288732"/>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选择调换分组的规则</a:t>
            </a:r>
            <a:endParaRPr lang="zh-CN" altLang="en-US" dirty="0">
              <a:solidFill>
                <a:srgbClr val="FF0000"/>
              </a:solidFill>
              <a:latin typeface="CESI仿宋-GB2312" panose="02000500000000000000" charset="-122"/>
              <a:ea typeface="CESI仿宋-GB2312" panose="02000500000000000000" charset="-122"/>
            </a:endParaRPr>
          </a:p>
        </p:txBody>
      </p:sp>
      <p:sp>
        <p:nvSpPr>
          <p:cNvPr id="4" name="文本框 3"/>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6" grpId="0" bldLvl="0" animBg="1"/>
      <p:bldP spid="6" grpId="1" animBg="1"/>
      <p:bldP spid="12" grpId="0" bldLvl="0" animBg="1"/>
      <p:bldP spid="12" grpId="1" animBg="1"/>
      <p:bldP spid="7" grpId="0" bldLvl="0" animBg="1"/>
      <p:bldP spid="7" grpId="1" animBg="1"/>
      <p:bldP spid="13" grpId="0" bldLvl="0" animBg="1"/>
      <p:bldP spid="1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766695" y="2442210"/>
            <a:ext cx="6658610" cy="3872865"/>
          </a:xfrm>
          <a:prstGeom prst="rect">
            <a:avLst/>
          </a:prstGeom>
        </p:spPr>
      </p:pic>
      <p:pic>
        <p:nvPicPr>
          <p:cNvPr id="5" name="图片 4"/>
          <p:cNvPicPr>
            <a:picLocks noChangeAspect="1"/>
          </p:cNvPicPr>
          <p:nvPr/>
        </p:nvPicPr>
        <p:blipFill>
          <a:blip r:embed="rId3"/>
          <a:stretch>
            <a:fillRect/>
          </a:stretch>
        </p:blipFill>
        <p:spPr>
          <a:xfrm>
            <a:off x="9393206" y="6398308"/>
            <a:ext cx="459692" cy="459692"/>
          </a:xfrm>
          <a:prstGeom prst="rect">
            <a:avLst/>
          </a:prstGeom>
        </p:spPr>
      </p:pic>
      <p:sp>
        <p:nvSpPr>
          <p:cNvPr id="8" name="文本框 7"/>
          <p:cNvSpPr txBox="1"/>
          <p:nvPr/>
        </p:nvSpPr>
        <p:spPr>
          <a:xfrm>
            <a:off x="9852898" y="6415275"/>
            <a:ext cx="2316480" cy="424815"/>
          </a:xfrm>
          <a:prstGeom prst="rect">
            <a:avLst/>
          </a:prstGeom>
          <a:noFill/>
        </p:spPr>
        <p:txBody>
          <a:bodyPr wrap="none" rtlCol="0">
            <a:spAutoFit/>
          </a:bodyPr>
          <a:lstStyle/>
          <a:p>
            <a:pPr>
              <a:lnSpc>
                <a:spcPts val="2600"/>
              </a:lnSpc>
            </a:pPr>
            <a:r>
              <a:rPr lang="zh-CN" altLang="en-US" sz="2400" dirty="0" smtClean="0">
                <a:solidFill>
                  <a:schemeClr val="bg1"/>
                </a:solidFill>
                <a:latin typeface="CESI宋体-GB2312" panose="02000500000000000000" charset="-122"/>
                <a:ea typeface="CESI宋体-GB2312" panose="02000500000000000000" charset="-122"/>
              </a:rPr>
              <a:t>晨辉软件制作室</a:t>
            </a:r>
            <a:endParaRPr lang="zh-CN" altLang="en-US" sz="2400" dirty="0" smtClean="0">
              <a:solidFill>
                <a:schemeClr val="bg1"/>
              </a:solidFill>
              <a:latin typeface="CESI宋体-GB2312" panose="02000500000000000000" charset="-122"/>
              <a:ea typeface="CESI宋体-GB2312" panose="02000500000000000000" charset="-122"/>
            </a:endParaRPr>
          </a:p>
        </p:txBody>
      </p:sp>
      <p:sp>
        <p:nvSpPr>
          <p:cNvPr id="2" name="文本框 1"/>
          <p:cNvSpPr txBox="1"/>
          <p:nvPr/>
        </p:nvSpPr>
        <p:spPr>
          <a:xfrm>
            <a:off x="736979" y="252591"/>
            <a:ext cx="2320290" cy="521970"/>
          </a:xfrm>
          <a:prstGeom prst="rect">
            <a:avLst/>
          </a:prstGeom>
          <a:noFill/>
        </p:spPr>
        <p:txBody>
          <a:bodyPr wrap="none" rtlCol="0">
            <a:spAutoFit/>
          </a:bodyPr>
          <a:lstStyle/>
          <a:p>
            <a:r>
              <a:rPr lang="zh-CN" altLang="en-US" sz="2800" b="1"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rPr>
              <a:t>二、使用方法</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SI宋体-GB2312" panose="02000500000000000000" charset="-122"/>
              <a:ea typeface="CESI宋体-GB2312" panose="02000500000000000000" charset="-122"/>
            </a:endParaRPr>
          </a:p>
        </p:txBody>
      </p:sp>
      <p:sp>
        <p:nvSpPr>
          <p:cNvPr id="3" name="文本框 2"/>
          <p:cNvSpPr txBox="1"/>
          <p:nvPr/>
        </p:nvSpPr>
        <p:spPr>
          <a:xfrm>
            <a:off x="871200" y="873453"/>
            <a:ext cx="10926875" cy="1568450"/>
          </a:xfrm>
          <a:prstGeom prst="rect">
            <a:avLst/>
          </a:prstGeom>
          <a:noFill/>
        </p:spPr>
        <p:txBody>
          <a:bodyPr wrap="square" rtlCol="0">
            <a:spAutoFit/>
          </a:bodyPr>
          <a:lstStyle/>
          <a:p>
            <a:pPr indent="623570"/>
            <a:r>
              <a:rPr lang="en-US" altLang="zh-CN" sz="2400" b="1" dirty="0">
                <a:solidFill>
                  <a:schemeClr val="bg1"/>
                </a:solidFill>
                <a:latin typeface="CESI仿宋-GB2312" panose="02000500000000000000" charset="-122"/>
                <a:ea typeface="CESI仿宋-GB2312" panose="02000500000000000000" charset="-122"/>
                <a:cs typeface="CESI仿宋-GB2312" panose="02000500000000000000" charset="-122"/>
              </a:rPr>
              <a:t>3</a:t>
            </a:r>
            <a:r>
              <a:rPr lang="en-US" altLang="zh-CN" sz="2400" b="1" dirty="0" smtClean="0">
                <a:solidFill>
                  <a:schemeClr val="bg1"/>
                </a:solidFill>
                <a:latin typeface="CESI仿宋-GB2312" panose="02000500000000000000" charset="-122"/>
                <a:ea typeface="CESI仿宋-GB2312" panose="02000500000000000000" charset="-122"/>
                <a:cs typeface="CESI仿宋-GB2312" panose="02000500000000000000" charset="-122"/>
              </a:rPr>
              <a:t>.</a:t>
            </a:r>
            <a:r>
              <a:rPr lang="zh-CN" altLang="en-US" sz="2400" b="1" dirty="0" smtClean="0">
                <a:solidFill>
                  <a:schemeClr val="bg1"/>
                </a:solidFill>
                <a:latin typeface="CESI仿宋-GB2312" panose="02000500000000000000" charset="-122"/>
                <a:ea typeface="CESI仿宋-GB2312" panose="02000500000000000000" charset="-122"/>
                <a:cs typeface="CESI仿宋-GB2312" panose="02000500000000000000" charset="-122"/>
              </a:rPr>
              <a:t>预设备用组。</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监考员勾选完成并保存后，此处显示每场考试参加抽签的监考员。</a:t>
            </a:r>
            <a:r>
              <a:rPr lang="zh-CN" altLang="en-US" sz="2400" b="1" dirty="0" smtClean="0">
                <a:solidFill>
                  <a:srgbClr val="FFFF00"/>
                </a:solidFill>
                <a:latin typeface="CESI仿宋-GB2312" panose="02000500000000000000" charset="-122"/>
                <a:ea typeface="CESI仿宋-GB2312" panose="02000500000000000000" charset="-122"/>
                <a:cs typeface="CESI仿宋-GB2312" panose="02000500000000000000" charset="-122"/>
              </a:rPr>
              <a:t>可以不提前预设备用组</a:t>
            </a:r>
            <a:r>
              <a:rPr lang="zh-CN" altLang="en-US" sz="2400" dirty="0" smtClean="0">
                <a:solidFill>
                  <a:schemeClr val="bg1"/>
                </a:solidFill>
                <a:latin typeface="CESI仿宋-GB2312" panose="02000500000000000000" charset="-122"/>
                <a:ea typeface="CESI仿宋-GB2312" panose="02000500000000000000" charset="-122"/>
                <a:cs typeface="CESI仿宋-GB2312" panose="02000500000000000000" charset="-122"/>
              </a:rPr>
              <a:t>，由本软件抽签确定备用组。如果监考员中有孕妇等特殊人员，或者个别组没有女监考员等，可以提前指定这些组为备用组，不参加抽签，在考务办公室待命，有监考员不能继续工作时，由备用人员替换。</a:t>
            </a:r>
            <a:endParaRPr lang="zh-CN" altLang="en-US" sz="2400" dirty="0">
              <a:solidFill>
                <a:schemeClr val="bg1"/>
              </a:solidFill>
              <a:latin typeface="CESI仿宋-GB2312" panose="02000500000000000000" charset="-122"/>
              <a:ea typeface="CESI仿宋-GB2312" panose="02000500000000000000" charset="-122"/>
              <a:cs typeface="CESI仿宋-GB2312" panose="02000500000000000000" charset="-122"/>
            </a:endParaRPr>
          </a:p>
        </p:txBody>
      </p:sp>
      <p:sp>
        <p:nvSpPr>
          <p:cNvPr id="7" name="圆角矩形标注 6"/>
          <p:cNvSpPr/>
          <p:nvPr>
            <p:custDataLst>
              <p:tags r:id="rId4"/>
            </p:custDataLst>
          </p:nvPr>
        </p:nvSpPr>
        <p:spPr>
          <a:xfrm>
            <a:off x="7423785" y="3429000"/>
            <a:ext cx="3729355" cy="1066165"/>
          </a:xfrm>
          <a:prstGeom prst="wedgeRoundRectCallout">
            <a:avLst>
              <a:gd name="adj1" fmla="val -68610"/>
              <a:gd name="adj2" fmla="val -5405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CESI仿宋-GB2312" panose="02000500000000000000" charset="-122"/>
                <a:ea typeface="CESI仿宋-GB2312" panose="02000500000000000000" charset="-122"/>
              </a:rPr>
              <a:t>已经调换了分组或抽过签的科目</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不能再勾选监考员，</a:t>
            </a:r>
            <a:endParaRPr lang="zh-CN" altLang="en-US" dirty="0">
              <a:solidFill>
                <a:srgbClr val="FF0000"/>
              </a:solidFill>
              <a:latin typeface="CESI仿宋-GB2312" panose="02000500000000000000" charset="-122"/>
              <a:ea typeface="CESI仿宋-GB2312" panose="02000500000000000000" charset="-122"/>
            </a:endParaRPr>
          </a:p>
          <a:p>
            <a:pPr algn="ctr"/>
            <a:r>
              <a:rPr lang="zh-CN" altLang="en-US" dirty="0">
                <a:solidFill>
                  <a:srgbClr val="FF0000"/>
                </a:solidFill>
                <a:latin typeface="CESI仿宋-GB2312" panose="02000500000000000000" charset="-122"/>
                <a:ea typeface="CESI仿宋-GB2312" panose="02000500000000000000" charset="-122"/>
              </a:rPr>
              <a:t>也不能预设备用组</a:t>
            </a:r>
            <a:endParaRPr lang="zh-CN" altLang="en-US" dirty="0">
              <a:solidFill>
                <a:srgbClr val="FF0000"/>
              </a:solidFill>
              <a:latin typeface="CESI仿宋-GB2312" panose="02000500000000000000" charset="-122"/>
              <a:ea typeface="CESI仿宋-GB2312" panose="02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PP_MARK_KEY" val="c933b9a5-0f0c-412f-8452-0a41bedfbe9b"/>
  <p:tag name="COMMONDATA" val="eyJoZGlkIjoiNTczOWIwNGU2YmEwNzNiNjM0MDdkN2UzNWIxMWE5Y2IifQ=="/>
  <p:tag name="commondata" val="eyJoZGlkIjoiODViY2JkMjU3NGYzZTEwMzZmMGFkZWViYmNkYWU3NDI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3216</Words>
  <Application>WPS 演示</Application>
  <PresentationFormat>宽屏</PresentationFormat>
  <Paragraphs>229</Paragraphs>
  <Slides>22</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9" baseType="lpstr">
      <vt:lpstr>Arial</vt:lpstr>
      <vt:lpstr>宋体</vt:lpstr>
      <vt:lpstr>Wingdings</vt:lpstr>
      <vt:lpstr>DejaVu Sans</vt:lpstr>
      <vt:lpstr>黑体</vt:lpstr>
      <vt:lpstr>文泉驿微米黑</vt:lpstr>
      <vt:lpstr>Times New Roman</vt:lpstr>
      <vt:lpstr>Calibri</vt:lpstr>
      <vt:lpstr>微软雅黑</vt:lpstr>
      <vt:lpstr>宋体</vt:lpstr>
      <vt:lpstr>Arial Unicode MS</vt:lpstr>
      <vt:lpstr>Calibri Light</vt:lpstr>
      <vt:lpstr>CESI仿宋-GB2312</vt:lpstr>
      <vt:lpstr>CESI宋体-GB2312</vt:lpstr>
      <vt:lpstr>CESI黑体-GB2312</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chenhuisoft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chenhuisoft</dc:creator>
  <cp:lastModifiedBy>jmzkj</cp:lastModifiedBy>
  <cp:revision>235</cp:revision>
  <cp:lastPrinted>2024-02-20T08:21:24Z</cp:lastPrinted>
  <dcterms:created xsi:type="dcterms:W3CDTF">2024-02-20T08:21:24Z</dcterms:created>
  <dcterms:modified xsi:type="dcterms:W3CDTF">2024-02-20T08:21:24Z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EDD9F532E6B847199B99E5E537595628</vt:lpwstr>
  </property>
  <property fmtid="{D5CDD505-2E9C-101B-9397-08002B2CF9AE}" pid="3" name="KSOProductBuildVer">
    <vt:lpwstr>2052-11.1.0.11711</vt:lpwstr>
  </property>
</Properties>
</file>